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314" r:id="rId4"/>
    <p:sldId id="315" r:id="rId5"/>
    <p:sldId id="303" r:id="rId6"/>
    <p:sldId id="316" r:id="rId7"/>
    <p:sldId id="308" r:id="rId8"/>
    <p:sldId id="313" r:id="rId9"/>
    <p:sldId id="305" r:id="rId10"/>
    <p:sldId id="318" r:id="rId11"/>
    <p:sldId id="312" r:id="rId12"/>
    <p:sldId id="286" r:id="rId13"/>
    <p:sldId id="311" r:id="rId14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29239"/>
    <a:srgbClr val="4E4387"/>
    <a:srgbClr val="776A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199" autoAdjust="0"/>
    <p:restoredTop sz="76123" autoAdjust="0"/>
  </p:normalViewPr>
  <p:slideViewPr>
    <p:cSldViewPr>
      <p:cViewPr varScale="1">
        <p:scale>
          <a:sx n="53" d="100"/>
          <a:sy n="53" d="100"/>
        </p:scale>
        <p:origin x="140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3120" y="-82"/>
      </p:cViewPr>
      <p:guideLst>
        <p:guide orient="horz" pos="2880"/>
        <p:guide pos="2160"/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94C3C0-C929-4E2B-92F8-E60CCB26B96A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0E5939-5262-4D4A-8A88-91102A3B21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1529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6F5374-C4CB-496E-8BF8-8C98B67444A0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7FE24E-44F1-4618-80AF-6C7D0F5D46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745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 smtClean="0"/>
              <a:t>Dit</a:t>
            </a:r>
            <a:r>
              <a:rPr lang="nl-BE" baseline="0" dirty="0" smtClean="0"/>
              <a:t> is een template en kan dus gebruikt worden als basis en worden aangepast naargelang de organisatie (zie ook de delen aangeduid in het rood). </a:t>
            </a:r>
          </a:p>
          <a:p>
            <a:r>
              <a:rPr lang="nl-BE" i="1" baseline="0" dirty="0" err="1" smtClean="0"/>
              <a:t>Ceci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est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un</a:t>
            </a:r>
            <a:r>
              <a:rPr lang="nl-BE" i="1" baseline="0" dirty="0" smtClean="0"/>
              <a:t> template et peut </a:t>
            </a:r>
            <a:r>
              <a:rPr lang="nl-BE" i="1" baseline="0" dirty="0" err="1" smtClean="0"/>
              <a:t>être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utilisé</a:t>
            </a:r>
            <a:r>
              <a:rPr lang="nl-BE" i="1" baseline="0" dirty="0" smtClean="0"/>
              <a:t> en </a:t>
            </a:r>
            <a:r>
              <a:rPr lang="nl-BE" i="1" baseline="0" dirty="0" err="1" smtClean="0"/>
              <a:t>tant</a:t>
            </a:r>
            <a:r>
              <a:rPr lang="nl-BE" i="1" baseline="0" dirty="0" smtClean="0"/>
              <a:t> que point de </a:t>
            </a:r>
            <a:r>
              <a:rPr lang="nl-BE" i="1" baseline="0" dirty="0" err="1" smtClean="0"/>
              <a:t>départ</a:t>
            </a:r>
            <a:r>
              <a:rPr lang="nl-BE" i="1" baseline="0" dirty="0" smtClean="0"/>
              <a:t>, </a:t>
            </a:r>
            <a:r>
              <a:rPr lang="nl-BE" i="1" baseline="0" dirty="0" err="1" smtClean="0"/>
              <a:t>il</a:t>
            </a:r>
            <a:r>
              <a:rPr lang="nl-BE" i="1" baseline="0" dirty="0" smtClean="0"/>
              <a:t> peut </a:t>
            </a:r>
            <a:r>
              <a:rPr lang="nl-BE" i="1" baseline="0" dirty="0" err="1" smtClean="0"/>
              <a:t>être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adapté</a:t>
            </a:r>
            <a:r>
              <a:rPr lang="nl-BE" i="1" baseline="0" dirty="0" smtClean="0"/>
              <a:t> au sein de </a:t>
            </a:r>
            <a:r>
              <a:rPr lang="nl-BE" i="1" baseline="0" dirty="0" err="1" smtClean="0"/>
              <a:t>l’organisation</a:t>
            </a:r>
            <a:r>
              <a:rPr lang="nl-BE" i="1" baseline="0" dirty="0" smtClean="0"/>
              <a:t> (</a:t>
            </a:r>
            <a:r>
              <a:rPr lang="nl-BE" i="1" baseline="0" dirty="0" err="1" smtClean="0"/>
              <a:t>voir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aussi</a:t>
            </a:r>
            <a:r>
              <a:rPr lang="nl-BE" i="1" baseline="0" dirty="0" smtClean="0"/>
              <a:t> les </a:t>
            </a:r>
            <a:r>
              <a:rPr lang="nl-BE" i="1" baseline="0" dirty="0" err="1" smtClean="0"/>
              <a:t>parties</a:t>
            </a:r>
            <a:r>
              <a:rPr lang="nl-BE" i="1" baseline="0" dirty="0" smtClean="0"/>
              <a:t> en rouge). </a:t>
            </a:r>
            <a:endParaRPr lang="nl-BE" i="1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7FE24E-44F1-4618-80AF-6C7D0F5D46E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3192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 smtClean="0"/>
              <a:t>Kunnen</a:t>
            </a:r>
            <a:r>
              <a:rPr lang="nl-BE" baseline="0" dirty="0" smtClean="0"/>
              <a:t> de deelnemers zelf voorbeelden bedenken, al dan niet in hun eigen organisatie? </a:t>
            </a:r>
          </a:p>
          <a:p>
            <a:r>
              <a:rPr lang="nl-BE" i="1" baseline="0" dirty="0" err="1" smtClean="0"/>
              <a:t>Peuvent</a:t>
            </a:r>
            <a:r>
              <a:rPr lang="nl-BE" i="1" baseline="0" dirty="0" smtClean="0"/>
              <a:t> les </a:t>
            </a:r>
            <a:r>
              <a:rPr lang="nl-BE" i="1" baseline="0" dirty="0" err="1" smtClean="0"/>
              <a:t>participants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donner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eux-mêmes</a:t>
            </a:r>
            <a:r>
              <a:rPr lang="nl-BE" i="1" baseline="0" dirty="0" smtClean="0"/>
              <a:t> des </a:t>
            </a:r>
            <a:r>
              <a:rPr lang="nl-BE" i="1" baseline="0" dirty="0" err="1" smtClean="0"/>
              <a:t>exemples</a:t>
            </a:r>
            <a:r>
              <a:rPr lang="nl-BE" i="1" baseline="0" dirty="0" smtClean="0"/>
              <a:t> de leur </a:t>
            </a:r>
            <a:r>
              <a:rPr lang="nl-BE" i="1" baseline="0" dirty="0" err="1" smtClean="0"/>
              <a:t>organisation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ou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d’une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autre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contexte</a:t>
            </a:r>
            <a:r>
              <a:rPr lang="nl-BE" i="1" baseline="0" dirty="0" smtClean="0"/>
              <a:t> ? </a:t>
            </a:r>
            <a:endParaRPr lang="nl-BE" i="1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7FE24E-44F1-4618-80AF-6C7D0F5D46E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5136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Welke</a:t>
            </a:r>
            <a:r>
              <a:rPr lang="en-US" dirty="0" smtClean="0"/>
              <a:t> </a:t>
            </a:r>
            <a:r>
              <a:rPr lang="en-US" dirty="0" err="1" smtClean="0"/>
              <a:t>zaken</a:t>
            </a:r>
            <a:r>
              <a:rPr lang="en-US" dirty="0" smtClean="0"/>
              <a:t> </a:t>
            </a:r>
            <a:r>
              <a:rPr lang="en-US" dirty="0" err="1" smtClean="0"/>
              <a:t>zijn</a:t>
            </a:r>
            <a:r>
              <a:rPr lang="en-US" dirty="0" smtClean="0"/>
              <a:t> </a:t>
            </a:r>
            <a:r>
              <a:rPr lang="en-US" dirty="0" err="1" smtClean="0"/>
              <a:t>niet</a:t>
            </a:r>
            <a:r>
              <a:rPr lang="en-US" dirty="0" smtClean="0"/>
              <a:t> </a:t>
            </a:r>
            <a:r>
              <a:rPr lang="en-US" dirty="0" err="1" smtClean="0"/>
              <a:t>duidelijk</a:t>
            </a:r>
            <a:r>
              <a:rPr lang="en-US" baseline="0" dirty="0" smtClean="0"/>
              <a:t> of met </a:t>
            </a:r>
            <a:r>
              <a:rPr lang="en-US" baseline="0" dirty="0" err="1" smtClean="0"/>
              <a:t>welke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vragen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zitten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deelnemers</a:t>
            </a:r>
            <a:r>
              <a:rPr lang="en-US" baseline="0" dirty="0" smtClean="0"/>
              <a:t> nog? </a:t>
            </a:r>
            <a:r>
              <a:rPr lang="en-US" baseline="0" dirty="0" err="1" smtClean="0"/>
              <a:t>Misschien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kan</a:t>
            </a:r>
            <a:r>
              <a:rPr lang="en-US" baseline="0" dirty="0" smtClean="0"/>
              <a:t> je die </a:t>
            </a:r>
            <a:r>
              <a:rPr lang="en-US" baseline="0" dirty="0" err="1" smtClean="0"/>
              <a:t>informatie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gebruiken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voor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volgende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infosessie</a:t>
            </a:r>
            <a:r>
              <a:rPr lang="en-US" baseline="0" dirty="0" smtClean="0"/>
              <a:t>?</a:t>
            </a:r>
          </a:p>
          <a:p>
            <a:r>
              <a:rPr lang="en-US" i="1" baseline="0" dirty="0" err="1" smtClean="0"/>
              <a:t>Quelles</a:t>
            </a:r>
            <a:r>
              <a:rPr lang="en-US" i="1" baseline="0" dirty="0" smtClean="0"/>
              <a:t> choses ne </a:t>
            </a:r>
            <a:r>
              <a:rPr lang="en-US" i="1" baseline="0" dirty="0" err="1" smtClean="0"/>
              <a:t>sont</a:t>
            </a:r>
            <a:r>
              <a:rPr lang="en-US" i="1" baseline="0" dirty="0" smtClean="0"/>
              <a:t> pas encore </a:t>
            </a:r>
            <a:r>
              <a:rPr lang="en-US" i="1" baseline="0" dirty="0" err="1" smtClean="0"/>
              <a:t>claires</a:t>
            </a:r>
            <a:r>
              <a:rPr lang="en-US" i="1" baseline="0" dirty="0" smtClean="0"/>
              <a:t> pour les participants </a:t>
            </a:r>
            <a:r>
              <a:rPr lang="en-US" i="1" baseline="0" dirty="0" err="1" smtClean="0"/>
              <a:t>ou</a:t>
            </a:r>
            <a:r>
              <a:rPr lang="en-US" i="1" baseline="0" dirty="0" smtClean="0"/>
              <a:t> </a:t>
            </a:r>
            <a:r>
              <a:rPr lang="en-US" i="1" baseline="0" dirty="0" err="1" smtClean="0"/>
              <a:t>ont-ils</a:t>
            </a:r>
            <a:r>
              <a:rPr lang="en-US" i="1" baseline="0" dirty="0" smtClean="0"/>
              <a:t> encore des questions ? </a:t>
            </a:r>
            <a:r>
              <a:rPr lang="en-US" i="1" baseline="0" dirty="0" err="1" smtClean="0"/>
              <a:t>Peut-être</a:t>
            </a:r>
            <a:r>
              <a:rPr lang="en-US" i="1" baseline="0" dirty="0" smtClean="0"/>
              <a:t> </a:t>
            </a:r>
            <a:r>
              <a:rPr lang="en-US" i="1" baseline="0" dirty="0" err="1" smtClean="0"/>
              <a:t>pouvez-vous</a:t>
            </a:r>
            <a:r>
              <a:rPr lang="en-US" i="1" baseline="0" dirty="0" smtClean="0"/>
              <a:t> </a:t>
            </a:r>
            <a:r>
              <a:rPr lang="en-US" i="1" baseline="0" dirty="0" err="1" smtClean="0"/>
              <a:t>utiliser</a:t>
            </a:r>
            <a:r>
              <a:rPr lang="en-US" i="1" baseline="0" dirty="0" smtClean="0"/>
              <a:t> </a:t>
            </a:r>
            <a:r>
              <a:rPr lang="en-US" i="1" baseline="0" dirty="0" err="1" smtClean="0"/>
              <a:t>cette</a:t>
            </a:r>
            <a:r>
              <a:rPr lang="en-US" i="1" baseline="0" dirty="0" smtClean="0"/>
              <a:t> information pour </a:t>
            </a:r>
            <a:r>
              <a:rPr lang="en-US" i="1" baseline="0" dirty="0" err="1" smtClean="0"/>
              <a:t>une</a:t>
            </a:r>
            <a:r>
              <a:rPr lang="en-US" i="1" baseline="0" dirty="0" smtClean="0"/>
              <a:t> session </a:t>
            </a:r>
            <a:r>
              <a:rPr lang="en-US" i="1" baseline="0" dirty="0" err="1" smtClean="0"/>
              <a:t>d’information</a:t>
            </a:r>
            <a:r>
              <a:rPr lang="en-US" i="1" baseline="0" dirty="0" smtClean="0"/>
              <a:t> </a:t>
            </a:r>
            <a:r>
              <a:rPr lang="en-US" i="1" baseline="0" dirty="0" err="1" smtClean="0"/>
              <a:t>suivante</a:t>
            </a:r>
            <a:r>
              <a:rPr lang="en-US" i="1" baseline="0" dirty="0" smtClean="0"/>
              <a:t> ?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7FE24E-44F1-4618-80AF-6C7D0F5D46EA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5812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7FE24E-44F1-4618-80AF-6C7D0F5D46EA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648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7FE24E-44F1-4618-80AF-6C7D0F5D46E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2556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 smtClean="0"/>
              <a:t>In dit deel kan wat meer achtergrond informatie worden gegeven over het doel van</a:t>
            </a:r>
            <a:r>
              <a:rPr lang="nl-BE" baseline="0" dirty="0" smtClean="0"/>
              <a:t> de presentatie of dit eventueel linken aan eerder gegeven informatiesessies over de AVG. </a:t>
            </a:r>
          </a:p>
          <a:p>
            <a:r>
              <a:rPr lang="nl-BE" i="1" baseline="0" dirty="0" err="1" smtClean="0"/>
              <a:t>Donnez</a:t>
            </a:r>
            <a:r>
              <a:rPr lang="nl-BE" i="1" baseline="0" dirty="0" smtClean="0"/>
              <a:t> dans </a:t>
            </a:r>
            <a:r>
              <a:rPr lang="nl-BE" i="1" baseline="0" dirty="0" err="1" smtClean="0"/>
              <a:t>cette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partie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un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peu</a:t>
            </a:r>
            <a:r>
              <a:rPr lang="nl-BE" i="1" baseline="0" dirty="0" smtClean="0"/>
              <a:t> plus </a:t>
            </a:r>
            <a:r>
              <a:rPr lang="nl-BE" i="1" baseline="0" dirty="0" err="1" smtClean="0"/>
              <a:t>d’informations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sur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le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contexte</a:t>
            </a:r>
            <a:r>
              <a:rPr lang="nl-BE" i="1" baseline="0" dirty="0" smtClean="0"/>
              <a:t> et </a:t>
            </a:r>
            <a:r>
              <a:rPr lang="nl-BE" i="1" baseline="0" dirty="0" err="1" smtClean="0"/>
              <a:t>le</a:t>
            </a:r>
            <a:r>
              <a:rPr lang="nl-BE" i="1" baseline="0" dirty="0" smtClean="0"/>
              <a:t> but de </a:t>
            </a:r>
            <a:r>
              <a:rPr lang="nl-BE" i="1" baseline="0" dirty="0" err="1" smtClean="0"/>
              <a:t>cette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présentation</a:t>
            </a:r>
            <a:r>
              <a:rPr lang="nl-BE" i="1" baseline="0" dirty="0" smtClean="0"/>
              <a:t>. </a:t>
            </a:r>
            <a:r>
              <a:rPr lang="nl-BE" i="1" baseline="0" dirty="0" err="1" smtClean="0"/>
              <a:t>Eventuellement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vous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pouvez</a:t>
            </a:r>
            <a:r>
              <a:rPr lang="nl-BE" i="1" baseline="0" dirty="0" smtClean="0"/>
              <a:t> faire </a:t>
            </a:r>
            <a:r>
              <a:rPr lang="nl-BE" i="1" baseline="0" dirty="0" err="1" smtClean="0"/>
              <a:t>le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lien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avec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une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autre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session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d’information</a:t>
            </a:r>
            <a:r>
              <a:rPr lang="nl-BE" i="1" baseline="0" dirty="0" smtClean="0"/>
              <a:t> que </a:t>
            </a:r>
            <a:r>
              <a:rPr lang="nl-BE" i="1" baseline="0" dirty="0" err="1" smtClean="0"/>
              <a:t>vous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avez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donnée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concernant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le</a:t>
            </a:r>
            <a:r>
              <a:rPr lang="nl-BE" i="1" baseline="0" dirty="0" smtClean="0"/>
              <a:t> RGPD. </a:t>
            </a:r>
          </a:p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7FE24E-44F1-4618-80AF-6C7D0F5D46E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3913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 smtClean="0"/>
              <a:t>Leg</a:t>
            </a:r>
            <a:r>
              <a:rPr lang="nl-BE" baseline="0" dirty="0" smtClean="0"/>
              <a:t> de principes niet (uitgebreid) uit, maar projecteer ze/deel ze uit of projecteer/deel de slide met de puzzel uit. Laat de deelnemers zelf de linken zoeken (in groepjes) en zo zelf de betekenis van de principes achterhalen. Begeleid de deelnemers/groepjes terwijl ze de oefening maken en geef tips indien nodig.</a:t>
            </a:r>
          </a:p>
          <a:p>
            <a:r>
              <a:rPr lang="nl-BE" i="1" baseline="0" dirty="0" err="1" smtClean="0"/>
              <a:t>N’expliquez</a:t>
            </a:r>
            <a:r>
              <a:rPr lang="nl-BE" i="1" baseline="0" dirty="0" smtClean="0"/>
              <a:t> pas (</a:t>
            </a:r>
            <a:r>
              <a:rPr lang="nl-BE" i="1" baseline="0" dirty="0" err="1" smtClean="0"/>
              <a:t>trop</a:t>
            </a:r>
            <a:r>
              <a:rPr lang="nl-BE" i="1" baseline="0" dirty="0" smtClean="0"/>
              <a:t>) les principes, mais </a:t>
            </a:r>
            <a:r>
              <a:rPr lang="nl-BE" i="1" baseline="0" dirty="0" err="1" smtClean="0"/>
              <a:t>montrez</a:t>
            </a:r>
            <a:r>
              <a:rPr lang="nl-BE" i="1" baseline="0" dirty="0" smtClean="0"/>
              <a:t>-les </a:t>
            </a:r>
            <a:r>
              <a:rPr lang="nl-BE" i="1" baseline="0" dirty="0" err="1" smtClean="0"/>
              <a:t>ou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partagez</a:t>
            </a:r>
            <a:r>
              <a:rPr lang="nl-BE" i="1" baseline="0" dirty="0" smtClean="0"/>
              <a:t>-les, </a:t>
            </a:r>
            <a:r>
              <a:rPr lang="nl-BE" i="1" baseline="0" dirty="0" err="1" smtClean="0"/>
              <a:t>ou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encore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montrez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ou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partagez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le</a:t>
            </a:r>
            <a:r>
              <a:rPr lang="nl-BE" i="1" baseline="0" dirty="0" smtClean="0"/>
              <a:t> slide </a:t>
            </a:r>
            <a:r>
              <a:rPr lang="nl-BE" i="1" baseline="0" dirty="0" err="1" smtClean="0"/>
              <a:t>avec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le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puzzle</a:t>
            </a:r>
            <a:r>
              <a:rPr lang="nl-BE" i="1" baseline="0" dirty="0" smtClean="0"/>
              <a:t>. Le but </a:t>
            </a:r>
            <a:r>
              <a:rPr lang="nl-BE" i="1" baseline="0" dirty="0" err="1" smtClean="0"/>
              <a:t>est</a:t>
            </a:r>
            <a:r>
              <a:rPr lang="nl-BE" i="1" baseline="0" dirty="0" smtClean="0"/>
              <a:t> que les </a:t>
            </a:r>
            <a:r>
              <a:rPr lang="nl-BE" i="1" baseline="0" dirty="0" err="1" smtClean="0"/>
              <a:t>participants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cherchent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eux-mêmes</a:t>
            </a:r>
            <a:r>
              <a:rPr lang="nl-BE" i="1" baseline="0" dirty="0" smtClean="0"/>
              <a:t> les </a:t>
            </a:r>
            <a:r>
              <a:rPr lang="nl-BE" i="1" baseline="0" dirty="0" err="1" smtClean="0"/>
              <a:t>liens</a:t>
            </a:r>
            <a:r>
              <a:rPr lang="nl-BE" i="1" baseline="0" dirty="0" smtClean="0"/>
              <a:t> (en différents </a:t>
            </a:r>
            <a:r>
              <a:rPr lang="nl-BE" i="1" baseline="0" dirty="0" err="1" smtClean="0"/>
              <a:t>groupes</a:t>
            </a:r>
            <a:r>
              <a:rPr lang="nl-BE" i="1" baseline="0" dirty="0" smtClean="0"/>
              <a:t>) et </a:t>
            </a:r>
            <a:r>
              <a:rPr lang="nl-BE" i="1" baseline="0" dirty="0" err="1" smtClean="0"/>
              <a:t>donc</a:t>
            </a:r>
            <a:r>
              <a:rPr lang="nl-BE" i="1" baseline="0" dirty="0" smtClean="0"/>
              <a:t>, que les </a:t>
            </a:r>
            <a:r>
              <a:rPr lang="nl-BE" i="1" baseline="0" dirty="0" err="1" smtClean="0"/>
              <a:t>participants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eux-mêmes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trouvent</a:t>
            </a:r>
            <a:r>
              <a:rPr lang="nl-BE" i="1" baseline="0" dirty="0" smtClean="0"/>
              <a:t> la </a:t>
            </a:r>
            <a:r>
              <a:rPr lang="nl-BE" i="1" baseline="0" dirty="0" err="1" smtClean="0"/>
              <a:t>signification</a:t>
            </a:r>
            <a:r>
              <a:rPr lang="nl-BE" i="1" baseline="0" dirty="0" smtClean="0"/>
              <a:t> des différents principes. </a:t>
            </a:r>
            <a:r>
              <a:rPr lang="nl-BE" i="1" baseline="0" dirty="0" err="1" smtClean="0"/>
              <a:t>Guidez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un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peu</a:t>
            </a:r>
            <a:r>
              <a:rPr lang="nl-BE" i="1" baseline="0" dirty="0" smtClean="0"/>
              <a:t> les </a:t>
            </a:r>
            <a:r>
              <a:rPr lang="nl-BE" i="1" baseline="0" dirty="0" err="1" smtClean="0"/>
              <a:t>participants</a:t>
            </a:r>
            <a:r>
              <a:rPr lang="nl-BE" i="1" baseline="0" dirty="0" smtClean="0"/>
              <a:t>/les </a:t>
            </a:r>
            <a:r>
              <a:rPr lang="nl-BE" i="1" baseline="0" dirty="0" err="1" smtClean="0"/>
              <a:t>groupes</a:t>
            </a:r>
            <a:r>
              <a:rPr lang="nl-BE" i="1" baseline="0" dirty="0" smtClean="0"/>
              <a:t> pendant </a:t>
            </a:r>
            <a:r>
              <a:rPr lang="nl-BE" i="1" baseline="0" dirty="0" err="1" smtClean="0"/>
              <a:t>l’exercice</a:t>
            </a:r>
            <a:r>
              <a:rPr lang="nl-BE" i="1" baseline="0" dirty="0" smtClean="0"/>
              <a:t> et </a:t>
            </a:r>
            <a:r>
              <a:rPr lang="nl-BE" i="1" baseline="0" dirty="0" err="1" smtClean="0"/>
              <a:t>aidez</a:t>
            </a:r>
            <a:r>
              <a:rPr lang="nl-BE" i="1" baseline="0" dirty="0" smtClean="0"/>
              <a:t>-les si nécessaire. </a:t>
            </a:r>
            <a:endParaRPr lang="nl-BE" i="1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7FE24E-44F1-4618-80AF-6C7D0F5D46E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7685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i="1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7FE24E-44F1-4618-80AF-6C7D0F5D46E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2315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 smtClean="0"/>
              <a:t>Tip: er zijn drie vakken die één zin vormen. </a:t>
            </a:r>
          </a:p>
          <a:p>
            <a:r>
              <a:rPr lang="nl-BE" i="1" dirty="0" err="1" smtClean="0"/>
              <a:t>Tuyau</a:t>
            </a:r>
            <a:r>
              <a:rPr lang="nl-BE" i="1" dirty="0" smtClean="0"/>
              <a:t>: </a:t>
            </a:r>
            <a:r>
              <a:rPr lang="nl-BE" i="1" dirty="0" err="1" smtClean="0"/>
              <a:t>trois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boîtes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forment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une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phrase</a:t>
            </a:r>
            <a:r>
              <a:rPr lang="nl-BE" i="1" baseline="0" dirty="0" smtClean="0"/>
              <a:t>. </a:t>
            </a:r>
            <a:endParaRPr lang="nl-BE" i="1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7FE24E-44F1-4618-80AF-6C7D0F5D46E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5700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 smtClean="0"/>
              <a:t>Overloop</a:t>
            </a:r>
            <a:r>
              <a:rPr lang="nl-BE" baseline="0" dirty="0" smtClean="0"/>
              <a:t> de oplossingen en geef meer informatie indien nodig. </a:t>
            </a:r>
          </a:p>
          <a:p>
            <a:r>
              <a:rPr lang="nl-BE" i="1" baseline="0" dirty="0" err="1" smtClean="0"/>
              <a:t>Parcourez</a:t>
            </a:r>
            <a:r>
              <a:rPr lang="nl-BE" i="1" baseline="0" dirty="0" smtClean="0"/>
              <a:t> les </a:t>
            </a:r>
            <a:r>
              <a:rPr lang="nl-BE" i="1" baseline="0" dirty="0" err="1" smtClean="0"/>
              <a:t>solutions</a:t>
            </a:r>
            <a:r>
              <a:rPr lang="nl-BE" i="1" baseline="0" dirty="0" smtClean="0"/>
              <a:t> et </a:t>
            </a:r>
            <a:r>
              <a:rPr lang="nl-BE" i="1" baseline="0" dirty="0" err="1" smtClean="0"/>
              <a:t>donnez</a:t>
            </a:r>
            <a:r>
              <a:rPr lang="nl-BE" i="1" baseline="0" dirty="0" smtClean="0"/>
              <a:t> plus </a:t>
            </a:r>
            <a:r>
              <a:rPr lang="nl-BE" i="1" baseline="0" dirty="0" err="1" smtClean="0"/>
              <a:t>d’informations</a:t>
            </a:r>
            <a:r>
              <a:rPr lang="nl-BE" i="1" baseline="0" dirty="0" smtClean="0"/>
              <a:t> si nécessaire. </a:t>
            </a:r>
            <a:endParaRPr lang="nl-BE" i="1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7FE24E-44F1-4618-80AF-6C7D0F5D46E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3074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 smtClean="0"/>
              <a:t>Deze</a:t>
            </a:r>
            <a:r>
              <a:rPr lang="nl-BE" baseline="0" dirty="0" smtClean="0"/>
              <a:t> voorbeelden kunnen naargelang de organisatie worden aangepast (zie ook rode delen). </a:t>
            </a:r>
          </a:p>
          <a:p>
            <a:r>
              <a:rPr lang="nl-BE" i="1" dirty="0" smtClean="0"/>
              <a:t>Ces </a:t>
            </a:r>
            <a:r>
              <a:rPr lang="nl-BE" i="1" dirty="0" err="1" smtClean="0"/>
              <a:t>exemples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peuvent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être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adaptés</a:t>
            </a:r>
            <a:r>
              <a:rPr lang="nl-BE" i="1" baseline="0" dirty="0" smtClean="0"/>
              <a:t> au sein de </a:t>
            </a:r>
            <a:r>
              <a:rPr lang="nl-BE" i="1" baseline="0" dirty="0" err="1" smtClean="0"/>
              <a:t>l’organisation</a:t>
            </a:r>
            <a:r>
              <a:rPr lang="nl-BE" i="1" baseline="0" dirty="0" smtClean="0"/>
              <a:t> (</a:t>
            </a:r>
            <a:r>
              <a:rPr lang="nl-BE" i="1" baseline="0" dirty="0" err="1" smtClean="0"/>
              <a:t>voir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aussi</a:t>
            </a:r>
            <a:r>
              <a:rPr lang="nl-BE" i="1" baseline="0" dirty="0" smtClean="0"/>
              <a:t> les </a:t>
            </a:r>
            <a:r>
              <a:rPr lang="nl-BE" i="1" baseline="0" dirty="0" err="1" smtClean="0"/>
              <a:t>parties</a:t>
            </a:r>
            <a:r>
              <a:rPr lang="nl-BE" i="1" baseline="0" dirty="0" smtClean="0"/>
              <a:t> en rouge). </a:t>
            </a:r>
            <a:endParaRPr lang="nl-BE" i="1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7FE24E-44F1-4618-80AF-6C7D0F5D46E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4948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 smtClean="0"/>
              <a:t>Deze</a:t>
            </a:r>
            <a:r>
              <a:rPr lang="nl-BE" baseline="0" dirty="0" smtClean="0"/>
              <a:t> voorbeelden kunnen naargelang de organisatie worden aangepast (zie ook rode delen). </a:t>
            </a:r>
          </a:p>
          <a:p>
            <a:r>
              <a:rPr lang="nl-BE" i="1" dirty="0" smtClean="0"/>
              <a:t>Ces </a:t>
            </a:r>
            <a:r>
              <a:rPr lang="nl-BE" i="1" dirty="0" err="1" smtClean="0"/>
              <a:t>exemples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peuvent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être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adaptés</a:t>
            </a:r>
            <a:r>
              <a:rPr lang="nl-BE" i="1" baseline="0" dirty="0" smtClean="0"/>
              <a:t> au sein de </a:t>
            </a:r>
            <a:r>
              <a:rPr lang="nl-BE" i="1" baseline="0" dirty="0" err="1" smtClean="0"/>
              <a:t>l’organisation</a:t>
            </a:r>
            <a:r>
              <a:rPr lang="nl-BE" i="1" baseline="0" dirty="0" smtClean="0"/>
              <a:t> (</a:t>
            </a:r>
            <a:r>
              <a:rPr lang="nl-BE" i="1" baseline="0" dirty="0" err="1" smtClean="0"/>
              <a:t>voir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aussi</a:t>
            </a:r>
            <a:r>
              <a:rPr lang="nl-BE" i="1" baseline="0" dirty="0" smtClean="0"/>
              <a:t> les </a:t>
            </a:r>
            <a:r>
              <a:rPr lang="nl-BE" i="1" baseline="0" dirty="0" err="1" smtClean="0"/>
              <a:t>parties</a:t>
            </a:r>
            <a:r>
              <a:rPr lang="nl-BE" i="1" baseline="0" dirty="0" smtClean="0"/>
              <a:t> en rouge). </a:t>
            </a:r>
            <a:endParaRPr lang="nl-BE" i="1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7FE24E-44F1-4618-80AF-6C7D0F5D46EA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721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AFAD2-4462-4F66-AB1B-29B306687B13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F65F8-254D-4034-929E-F078A2B48A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AFAD2-4462-4F66-AB1B-29B306687B13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F65F8-254D-4034-929E-F078A2B48A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AFAD2-4462-4F66-AB1B-29B306687B13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F65F8-254D-4034-929E-F078A2B48A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AFAD2-4462-4F66-AB1B-29B306687B13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F65F8-254D-4034-929E-F078A2B48A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AFAD2-4462-4F66-AB1B-29B306687B13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F65F8-254D-4034-929E-F078A2B48A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AFAD2-4462-4F66-AB1B-29B306687B13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F65F8-254D-4034-929E-F078A2B48A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AFAD2-4462-4F66-AB1B-29B306687B13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F65F8-254D-4034-929E-F078A2B48A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AFAD2-4462-4F66-AB1B-29B306687B13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F65F8-254D-4034-929E-F078A2B48A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AFAD2-4462-4F66-AB1B-29B306687B13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F65F8-254D-4034-929E-F078A2B48A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AFAD2-4462-4F66-AB1B-29B306687B13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F65F8-254D-4034-929E-F078A2B48A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AFAD2-4462-4F66-AB1B-29B306687B13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F65F8-254D-4034-929E-F078A2B48A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8AFAD2-4462-4F66-AB1B-29B306687B13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5F65F8-254D-4034-929E-F078A2B48A6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justice.just.fgov.be/cgi_loi/change_lg.pl?language=fr&amp;la=F&amp;cn=2018073046&amp;table_name=loi" TargetMode="External"/><Relationship Id="rId7" Type="http://schemas.openxmlformats.org/officeDocument/2006/relationships/hyperlink" Target="http://www.ejustice.just.fgov.be/cgi_loi/change_lg.pl?language=fr&amp;la=F&amp;cn=2007032139&amp;table_name=loi" TargetMode="External"/><Relationship Id="rId2" Type="http://schemas.openxmlformats.org/officeDocument/2006/relationships/hyperlink" Target="https://www.ejustice.just.fgov.be/cgi_loi/change_lg.pl?language=nl&amp;la=N&amp;table_name=wet&amp;cn=201807304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justice.just.fgov.be/cgi_loi/change_lg.pl?language=nl&amp;la=N&amp;cn=2007032139&amp;table_name=wet" TargetMode="External"/><Relationship Id="rId5" Type="http://schemas.openxmlformats.org/officeDocument/2006/relationships/hyperlink" Target="https://www.ejustice.just.fgov.be/cgi_loi/change_lg.pl?language=fr&amp;la=F&amp;cn=2017120311&amp;table_name=loi" TargetMode="External"/><Relationship Id="rId4" Type="http://schemas.openxmlformats.org/officeDocument/2006/relationships/hyperlink" Target="https://www.ejustice.just.fgov.be/cgi_loi/change_lg.pl?language=nl&amp;la=N&amp;cn=2017120311&amp;table_name=wet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5780" y="223563"/>
            <a:ext cx="7772400" cy="1470025"/>
          </a:xfrm>
        </p:spPr>
        <p:txBody>
          <a:bodyPr>
            <a:normAutofit/>
          </a:bodyPr>
          <a:lstStyle/>
          <a:p>
            <a:r>
              <a:rPr lang="nl-BE" dirty="0" smtClean="0">
                <a:solidFill>
                  <a:srgbClr val="4E4387"/>
                </a:solidFill>
              </a:rPr>
              <a:t>Informatiesessie </a:t>
            </a:r>
            <a:br>
              <a:rPr lang="nl-BE" dirty="0" smtClean="0">
                <a:solidFill>
                  <a:srgbClr val="4E4387"/>
                </a:solidFill>
              </a:rPr>
            </a:br>
            <a:r>
              <a:rPr lang="nl-BE" i="1" dirty="0" err="1" smtClean="0">
                <a:solidFill>
                  <a:srgbClr val="4E4387"/>
                </a:solidFill>
              </a:rPr>
              <a:t>Session</a:t>
            </a:r>
            <a:r>
              <a:rPr lang="nl-BE" i="1" dirty="0" smtClean="0">
                <a:solidFill>
                  <a:srgbClr val="4E4387"/>
                </a:solidFill>
              </a:rPr>
              <a:t> </a:t>
            </a:r>
            <a:r>
              <a:rPr lang="nl-BE" i="1" dirty="0" err="1" smtClean="0">
                <a:solidFill>
                  <a:srgbClr val="4E4387"/>
                </a:solidFill>
              </a:rPr>
              <a:t>d’information</a:t>
            </a:r>
            <a:r>
              <a:rPr lang="nl-BE" i="1" dirty="0" smtClean="0">
                <a:solidFill>
                  <a:srgbClr val="4E4387"/>
                </a:solidFill>
              </a:rPr>
              <a:t> </a:t>
            </a:r>
            <a:endParaRPr lang="en-US" i="1" dirty="0">
              <a:solidFill>
                <a:srgbClr val="4E4387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7664" y="5105400"/>
            <a:ext cx="5688632" cy="1275928"/>
          </a:xfrm>
        </p:spPr>
        <p:txBody>
          <a:bodyPr/>
          <a:lstStyle/>
          <a:p>
            <a:r>
              <a:rPr lang="nl-BE" dirty="0" smtClean="0">
                <a:solidFill>
                  <a:srgbClr val="829239"/>
                </a:solidFill>
              </a:rPr>
              <a:t>(datum – organisatie - …)</a:t>
            </a:r>
          </a:p>
          <a:p>
            <a:r>
              <a:rPr lang="nl-BE" dirty="0" smtClean="0">
                <a:solidFill>
                  <a:srgbClr val="829239"/>
                </a:solidFill>
              </a:rPr>
              <a:t>(date </a:t>
            </a:r>
            <a:r>
              <a:rPr lang="nl-BE" dirty="0">
                <a:solidFill>
                  <a:srgbClr val="829239"/>
                </a:solidFill>
              </a:rPr>
              <a:t>–</a:t>
            </a:r>
            <a:r>
              <a:rPr lang="nl-BE" dirty="0" smtClean="0">
                <a:solidFill>
                  <a:srgbClr val="829239"/>
                </a:solidFill>
              </a:rPr>
              <a:t> </a:t>
            </a:r>
            <a:r>
              <a:rPr lang="nl-BE" dirty="0" err="1" smtClean="0">
                <a:solidFill>
                  <a:srgbClr val="829239"/>
                </a:solidFill>
              </a:rPr>
              <a:t>organisation</a:t>
            </a:r>
            <a:r>
              <a:rPr lang="nl-BE" dirty="0" smtClean="0">
                <a:solidFill>
                  <a:srgbClr val="829239"/>
                </a:solidFill>
              </a:rPr>
              <a:t> - …)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11560" y="1619438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BE" b="1" dirty="0" smtClean="0">
                <a:solidFill>
                  <a:srgbClr val="776ABB"/>
                </a:solidFill>
              </a:rPr>
              <a:t>Principes RGPD / AVG</a:t>
            </a:r>
            <a:endParaRPr lang="en-US" b="1" i="1" dirty="0">
              <a:solidFill>
                <a:srgbClr val="776ABB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697" y="3212976"/>
            <a:ext cx="2524125" cy="152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772816"/>
            <a:ext cx="8311952" cy="4853136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lphaUcPeriod"/>
            </a:pPr>
            <a:r>
              <a:rPr lang="nl-BE" dirty="0" smtClean="0"/>
              <a:t>Le </a:t>
            </a:r>
            <a:r>
              <a:rPr lang="nl-BE" dirty="0">
                <a:solidFill>
                  <a:srgbClr val="829239"/>
                </a:solidFill>
              </a:rPr>
              <a:t>service xx </a:t>
            </a:r>
            <a:r>
              <a:rPr lang="nl-BE" dirty="0" err="1"/>
              <a:t>revoit</a:t>
            </a:r>
            <a:r>
              <a:rPr lang="nl-BE" dirty="0"/>
              <a:t> la </a:t>
            </a:r>
            <a:r>
              <a:rPr lang="nl-BE" dirty="0" err="1"/>
              <a:t>liste</a:t>
            </a:r>
            <a:r>
              <a:rPr lang="nl-BE" dirty="0"/>
              <a:t> des </a:t>
            </a:r>
            <a:r>
              <a:rPr lang="nl-BE" dirty="0" err="1"/>
              <a:t>personnes</a:t>
            </a:r>
            <a:r>
              <a:rPr lang="nl-BE" dirty="0"/>
              <a:t> de contact </a:t>
            </a:r>
            <a:r>
              <a:rPr lang="nl-BE" dirty="0" err="1"/>
              <a:t>d'autres</a:t>
            </a:r>
            <a:r>
              <a:rPr lang="nl-BE" dirty="0"/>
              <a:t> </a:t>
            </a:r>
            <a:r>
              <a:rPr lang="nl-BE" dirty="0" err="1"/>
              <a:t>organisations</a:t>
            </a:r>
            <a:r>
              <a:rPr lang="nl-BE" dirty="0"/>
              <a:t> </a:t>
            </a:r>
            <a:r>
              <a:rPr lang="nl-BE" dirty="0" err="1"/>
              <a:t>ou</a:t>
            </a:r>
            <a:r>
              <a:rPr lang="nl-BE" dirty="0"/>
              <a:t> des </a:t>
            </a:r>
            <a:r>
              <a:rPr lang="nl-BE" dirty="0" err="1"/>
              <a:t>parties</a:t>
            </a:r>
            <a:r>
              <a:rPr lang="nl-BE" dirty="0"/>
              <a:t> </a:t>
            </a:r>
            <a:r>
              <a:rPr lang="nl-BE" dirty="0" err="1"/>
              <a:t>prenantes</a:t>
            </a:r>
            <a:r>
              <a:rPr lang="nl-BE" dirty="0"/>
              <a:t> </a:t>
            </a:r>
            <a:r>
              <a:rPr lang="nl-BE" dirty="0" err="1">
                <a:solidFill>
                  <a:srgbClr val="829239"/>
                </a:solidFill>
              </a:rPr>
              <a:t>tous</a:t>
            </a:r>
            <a:r>
              <a:rPr lang="nl-BE" dirty="0">
                <a:solidFill>
                  <a:srgbClr val="829239"/>
                </a:solidFill>
              </a:rPr>
              <a:t> les 3 </a:t>
            </a:r>
            <a:r>
              <a:rPr lang="nl-BE" dirty="0" err="1">
                <a:solidFill>
                  <a:srgbClr val="829239"/>
                </a:solidFill>
              </a:rPr>
              <a:t>mois</a:t>
            </a:r>
            <a:r>
              <a:rPr lang="nl-BE" dirty="0">
                <a:solidFill>
                  <a:srgbClr val="829239"/>
                </a:solidFill>
              </a:rPr>
              <a:t> </a:t>
            </a:r>
            <a:endParaRPr lang="fr-BE" dirty="0">
              <a:solidFill>
                <a:srgbClr val="829239"/>
              </a:solidFill>
            </a:endParaRPr>
          </a:p>
          <a:p>
            <a:pPr marL="514350" lvl="0" indent="-514350">
              <a:buFont typeface="+mj-lt"/>
              <a:buAutoNum type="alphaUcPeriod"/>
            </a:pPr>
            <a:r>
              <a:rPr lang="nl-BE" dirty="0"/>
              <a:t>Si </a:t>
            </a:r>
            <a:r>
              <a:rPr lang="nl-BE" dirty="0" err="1"/>
              <a:t>un</a:t>
            </a:r>
            <a:r>
              <a:rPr lang="nl-BE" dirty="0"/>
              <a:t> intermédiaire </a:t>
            </a:r>
            <a:r>
              <a:rPr lang="nl-BE" dirty="0" err="1"/>
              <a:t>nous</a:t>
            </a:r>
            <a:r>
              <a:rPr lang="nl-BE" dirty="0"/>
              <a:t> </a:t>
            </a:r>
            <a:r>
              <a:rPr lang="nl-BE" dirty="0" err="1"/>
              <a:t>contacte</a:t>
            </a:r>
            <a:r>
              <a:rPr lang="nl-BE" dirty="0"/>
              <a:t> au nom </a:t>
            </a:r>
            <a:r>
              <a:rPr lang="nl-BE" dirty="0" err="1"/>
              <a:t>d’un</a:t>
            </a:r>
            <a:r>
              <a:rPr lang="nl-BE" dirty="0"/>
              <a:t> </a:t>
            </a:r>
            <a:r>
              <a:rPr lang="nl-BE" dirty="0" err="1" smtClean="0">
                <a:solidFill>
                  <a:srgbClr val="829239"/>
                </a:solidFill>
              </a:rPr>
              <a:t>citoyen</a:t>
            </a:r>
            <a:r>
              <a:rPr lang="nl-BE" dirty="0" smtClean="0">
                <a:solidFill>
                  <a:srgbClr val="829239"/>
                </a:solidFill>
              </a:rPr>
              <a:t>/</a:t>
            </a:r>
            <a:r>
              <a:rPr lang="nl-BE" dirty="0" err="1" smtClean="0">
                <a:solidFill>
                  <a:srgbClr val="829239"/>
                </a:solidFill>
              </a:rPr>
              <a:t>client</a:t>
            </a:r>
            <a:r>
              <a:rPr lang="nl-BE" dirty="0"/>
              <a:t>, </a:t>
            </a:r>
            <a:r>
              <a:rPr lang="nl-BE" dirty="0" err="1"/>
              <a:t>nous</a:t>
            </a:r>
            <a:r>
              <a:rPr lang="nl-BE" dirty="0"/>
              <a:t> </a:t>
            </a:r>
            <a:r>
              <a:rPr lang="nl-BE" dirty="0" err="1"/>
              <a:t>devons</a:t>
            </a:r>
            <a:r>
              <a:rPr lang="nl-BE" dirty="0"/>
              <a:t> </a:t>
            </a:r>
            <a:r>
              <a:rPr lang="nl-BE" dirty="0" err="1"/>
              <a:t>être</a:t>
            </a:r>
            <a:r>
              <a:rPr lang="nl-BE" dirty="0"/>
              <a:t> </a:t>
            </a:r>
            <a:r>
              <a:rPr lang="nl-BE" dirty="0" err="1"/>
              <a:t>sûrs</a:t>
            </a:r>
            <a:r>
              <a:rPr lang="nl-BE" dirty="0"/>
              <a:t> </a:t>
            </a:r>
            <a:r>
              <a:rPr lang="nl-BE" dirty="0" err="1"/>
              <a:t>qu’il</a:t>
            </a:r>
            <a:r>
              <a:rPr lang="nl-BE" dirty="0"/>
              <a:t> </a:t>
            </a:r>
            <a:r>
              <a:rPr lang="nl-BE" dirty="0" err="1"/>
              <a:t>agit</a:t>
            </a:r>
            <a:r>
              <a:rPr lang="nl-BE" dirty="0"/>
              <a:t> </a:t>
            </a:r>
            <a:r>
              <a:rPr lang="nl-BE" dirty="0" err="1"/>
              <a:t>effectivement</a:t>
            </a:r>
            <a:r>
              <a:rPr lang="nl-BE" dirty="0"/>
              <a:t> au nom de </a:t>
            </a:r>
            <a:r>
              <a:rPr lang="nl-BE" dirty="0" err="1"/>
              <a:t>ce</a:t>
            </a:r>
            <a:r>
              <a:rPr lang="nl-BE" dirty="0"/>
              <a:t> </a:t>
            </a:r>
            <a:r>
              <a:rPr lang="nl-BE" dirty="0" err="1" smtClean="0">
                <a:solidFill>
                  <a:srgbClr val="829239"/>
                </a:solidFill>
              </a:rPr>
              <a:t>citoyen</a:t>
            </a:r>
            <a:r>
              <a:rPr lang="nl-BE" dirty="0" smtClean="0">
                <a:solidFill>
                  <a:srgbClr val="829239"/>
                </a:solidFill>
              </a:rPr>
              <a:t>/</a:t>
            </a:r>
            <a:r>
              <a:rPr lang="nl-BE" dirty="0" err="1" smtClean="0">
                <a:solidFill>
                  <a:srgbClr val="829239"/>
                </a:solidFill>
              </a:rPr>
              <a:t>client</a:t>
            </a:r>
            <a:r>
              <a:rPr lang="nl-BE" dirty="0">
                <a:solidFill>
                  <a:srgbClr val="829239"/>
                </a:solidFill>
              </a:rPr>
              <a:t>. </a:t>
            </a:r>
            <a:endParaRPr lang="fr-BE" dirty="0">
              <a:solidFill>
                <a:srgbClr val="829239"/>
              </a:solidFill>
            </a:endParaRPr>
          </a:p>
          <a:p>
            <a:pPr marL="514350" lvl="0" indent="-514350">
              <a:buFont typeface="+mj-lt"/>
              <a:buAutoNum type="alphaUcPeriod"/>
            </a:pPr>
            <a:r>
              <a:rPr lang="nl-BE" dirty="0"/>
              <a:t>Nous ne </a:t>
            </a:r>
            <a:r>
              <a:rPr lang="nl-BE" dirty="0" err="1"/>
              <a:t>pouvons</a:t>
            </a:r>
            <a:r>
              <a:rPr lang="nl-BE" dirty="0"/>
              <a:t> pas </a:t>
            </a:r>
            <a:r>
              <a:rPr lang="nl-BE" dirty="0" err="1"/>
              <a:t>transmettre</a:t>
            </a:r>
            <a:r>
              <a:rPr lang="nl-BE" dirty="0"/>
              <a:t> (sans </a:t>
            </a:r>
            <a:r>
              <a:rPr lang="nl-BE" dirty="0" err="1"/>
              <a:t>condition</a:t>
            </a:r>
            <a:r>
              <a:rPr lang="nl-BE" dirty="0"/>
              <a:t>) les </a:t>
            </a:r>
            <a:r>
              <a:rPr lang="nl-BE" dirty="0" err="1"/>
              <a:t>coordonnées</a:t>
            </a:r>
            <a:r>
              <a:rPr lang="nl-BE" dirty="0"/>
              <a:t> que </a:t>
            </a:r>
            <a:r>
              <a:rPr lang="nl-BE" dirty="0" err="1"/>
              <a:t>nous</a:t>
            </a:r>
            <a:r>
              <a:rPr lang="nl-BE" dirty="0"/>
              <a:t> </a:t>
            </a:r>
            <a:r>
              <a:rPr lang="nl-BE" dirty="0" err="1"/>
              <a:t>obtenons</a:t>
            </a:r>
            <a:r>
              <a:rPr lang="nl-BE" dirty="0"/>
              <a:t> </a:t>
            </a:r>
            <a:r>
              <a:rPr lang="nl-BE" dirty="0" err="1"/>
              <a:t>d’un</a:t>
            </a:r>
            <a:r>
              <a:rPr lang="nl-BE" dirty="0"/>
              <a:t> </a:t>
            </a:r>
            <a:r>
              <a:rPr lang="nl-BE" dirty="0" err="1">
                <a:solidFill>
                  <a:srgbClr val="829239"/>
                </a:solidFill>
              </a:rPr>
              <a:t>citoyen</a:t>
            </a:r>
            <a:r>
              <a:rPr lang="nl-BE" dirty="0">
                <a:solidFill>
                  <a:srgbClr val="829239"/>
                </a:solidFill>
              </a:rPr>
              <a:t>/</a:t>
            </a:r>
            <a:r>
              <a:rPr lang="nl-BE" dirty="0" err="1">
                <a:solidFill>
                  <a:srgbClr val="829239"/>
                </a:solidFill>
              </a:rPr>
              <a:t>client</a:t>
            </a:r>
            <a:r>
              <a:rPr lang="nl-BE" dirty="0"/>
              <a:t> à une </a:t>
            </a:r>
            <a:r>
              <a:rPr lang="nl-BE" dirty="0" err="1"/>
              <a:t>organisation</a:t>
            </a:r>
            <a:r>
              <a:rPr lang="nl-BE" dirty="0"/>
              <a:t> </a:t>
            </a:r>
            <a:r>
              <a:rPr lang="nl-BE" dirty="0" err="1"/>
              <a:t>commerciale</a:t>
            </a:r>
            <a:r>
              <a:rPr lang="nl-BE" dirty="0"/>
              <a:t> </a:t>
            </a:r>
            <a:r>
              <a:rPr lang="nl-BE" dirty="0" err="1"/>
              <a:t>afin</a:t>
            </a:r>
            <a:r>
              <a:rPr lang="nl-BE" dirty="0"/>
              <a:t> que </a:t>
            </a:r>
            <a:r>
              <a:rPr lang="nl-BE" dirty="0" err="1"/>
              <a:t>celle</a:t>
            </a:r>
            <a:r>
              <a:rPr lang="nl-BE" dirty="0"/>
              <a:t>-ci </a:t>
            </a:r>
            <a:r>
              <a:rPr lang="nl-BE" dirty="0" err="1"/>
              <a:t>puisse</a:t>
            </a:r>
            <a:r>
              <a:rPr lang="nl-BE" dirty="0"/>
              <a:t> lui </a:t>
            </a:r>
            <a:r>
              <a:rPr lang="nl-BE" dirty="0" err="1"/>
              <a:t>envoyer</a:t>
            </a:r>
            <a:r>
              <a:rPr lang="nl-BE" dirty="0"/>
              <a:t> de la </a:t>
            </a:r>
            <a:r>
              <a:rPr lang="nl-BE" dirty="0" err="1"/>
              <a:t>publicité</a:t>
            </a:r>
            <a:r>
              <a:rPr lang="nl-BE" dirty="0"/>
              <a:t>. </a:t>
            </a:r>
            <a:endParaRPr lang="fr-BE" dirty="0"/>
          </a:p>
          <a:p>
            <a:pPr marL="514350" lvl="0" indent="-514350">
              <a:buFont typeface="+mj-lt"/>
              <a:buAutoNum type="alphaUcPeriod"/>
            </a:pPr>
            <a:r>
              <a:rPr lang="nl-BE" dirty="0" err="1"/>
              <a:t>Sur</a:t>
            </a:r>
            <a:r>
              <a:rPr lang="nl-BE" dirty="0"/>
              <a:t> la base du </a:t>
            </a:r>
            <a:r>
              <a:rPr lang="nl-BE" dirty="0" err="1"/>
              <a:t>contrat</a:t>
            </a:r>
            <a:r>
              <a:rPr lang="nl-BE" dirty="0"/>
              <a:t> de </a:t>
            </a:r>
            <a:r>
              <a:rPr lang="nl-BE" dirty="0" err="1"/>
              <a:t>travail</a:t>
            </a:r>
            <a:r>
              <a:rPr lang="nl-BE" dirty="0"/>
              <a:t>, </a:t>
            </a:r>
            <a:r>
              <a:rPr lang="nl-BE" dirty="0">
                <a:solidFill>
                  <a:srgbClr val="829239"/>
                </a:solidFill>
              </a:rPr>
              <a:t>xx (</a:t>
            </a:r>
            <a:r>
              <a:rPr lang="nl-BE" dirty="0" err="1">
                <a:solidFill>
                  <a:srgbClr val="829239"/>
                </a:solidFill>
              </a:rPr>
              <a:t>organisation</a:t>
            </a:r>
            <a:r>
              <a:rPr lang="nl-BE" dirty="0">
                <a:solidFill>
                  <a:srgbClr val="829239"/>
                </a:solidFill>
              </a:rPr>
              <a:t>) </a:t>
            </a:r>
            <a:r>
              <a:rPr lang="nl-BE" dirty="0"/>
              <a:t>peut </a:t>
            </a:r>
            <a:r>
              <a:rPr lang="nl-BE" dirty="0" err="1"/>
              <a:t>demander</a:t>
            </a:r>
            <a:r>
              <a:rPr lang="nl-BE" dirty="0"/>
              <a:t> à </a:t>
            </a:r>
            <a:r>
              <a:rPr lang="nl-BE" dirty="0" err="1"/>
              <a:t>ses</a:t>
            </a:r>
            <a:r>
              <a:rPr lang="nl-BE" dirty="0"/>
              <a:t> collaborateurs leur numéro de </a:t>
            </a:r>
            <a:r>
              <a:rPr lang="nl-BE" dirty="0" err="1"/>
              <a:t>compte</a:t>
            </a:r>
            <a:r>
              <a:rPr lang="nl-BE" dirty="0"/>
              <a:t> </a:t>
            </a:r>
            <a:r>
              <a:rPr lang="nl-BE" dirty="0" err="1"/>
              <a:t>afin</a:t>
            </a:r>
            <a:r>
              <a:rPr lang="nl-BE" dirty="0"/>
              <a:t> que </a:t>
            </a:r>
            <a:r>
              <a:rPr lang="nl-BE" dirty="0" err="1"/>
              <a:t>le</a:t>
            </a:r>
            <a:r>
              <a:rPr lang="nl-BE" dirty="0"/>
              <a:t> </a:t>
            </a:r>
            <a:r>
              <a:rPr lang="nl-BE" dirty="0" err="1"/>
              <a:t>salaire</a:t>
            </a:r>
            <a:r>
              <a:rPr lang="nl-BE" dirty="0"/>
              <a:t> </a:t>
            </a:r>
            <a:r>
              <a:rPr lang="nl-BE" dirty="0" err="1"/>
              <a:t>puisse</a:t>
            </a:r>
            <a:r>
              <a:rPr lang="nl-BE" dirty="0"/>
              <a:t> </a:t>
            </a:r>
            <a:r>
              <a:rPr lang="nl-BE" dirty="0" err="1"/>
              <a:t>être</a:t>
            </a:r>
            <a:r>
              <a:rPr lang="nl-BE" dirty="0"/>
              <a:t> versé </a:t>
            </a:r>
            <a:r>
              <a:rPr lang="nl-BE" dirty="0" err="1"/>
              <a:t>chaque</a:t>
            </a:r>
            <a:r>
              <a:rPr lang="nl-BE" dirty="0"/>
              <a:t> </a:t>
            </a:r>
            <a:r>
              <a:rPr lang="nl-BE" dirty="0" err="1"/>
              <a:t>mois</a:t>
            </a:r>
            <a:r>
              <a:rPr lang="nl-BE" dirty="0"/>
              <a:t>. </a:t>
            </a:r>
            <a:endParaRPr lang="fr-BE" dirty="0"/>
          </a:p>
          <a:p>
            <a:pPr marL="514350" lvl="0" indent="-514350">
              <a:buFont typeface="+mj-lt"/>
              <a:buAutoNum type="alphaUcPeriod"/>
            </a:pPr>
            <a:r>
              <a:rPr lang="nl-BE" dirty="0"/>
              <a:t>Notre </a:t>
            </a:r>
            <a:r>
              <a:rPr lang="nl-BE" dirty="0" err="1"/>
              <a:t>organisation</a:t>
            </a:r>
            <a:r>
              <a:rPr lang="nl-BE" dirty="0"/>
              <a:t> </a:t>
            </a:r>
            <a:r>
              <a:rPr lang="nl-BE" dirty="0" err="1"/>
              <a:t>veille</a:t>
            </a:r>
            <a:r>
              <a:rPr lang="nl-BE" dirty="0"/>
              <a:t> à </a:t>
            </a:r>
            <a:r>
              <a:rPr lang="nl-BE" dirty="0" err="1"/>
              <a:t>pouvoir</a:t>
            </a:r>
            <a:r>
              <a:rPr lang="nl-BE" dirty="0"/>
              <a:t> </a:t>
            </a:r>
            <a:r>
              <a:rPr lang="nl-BE" dirty="0" err="1"/>
              <a:t>démontrer</a:t>
            </a:r>
            <a:r>
              <a:rPr lang="nl-BE" dirty="0"/>
              <a:t> </a:t>
            </a:r>
            <a:r>
              <a:rPr lang="nl-BE" dirty="0" err="1"/>
              <a:t>qu’elle</a:t>
            </a:r>
            <a:r>
              <a:rPr lang="nl-BE" dirty="0"/>
              <a:t> </a:t>
            </a:r>
            <a:r>
              <a:rPr lang="nl-BE" dirty="0" err="1"/>
              <a:t>agit</a:t>
            </a:r>
            <a:r>
              <a:rPr lang="nl-BE" dirty="0"/>
              <a:t> </a:t>
            </a:r>
            <a:r>
              <a:rPr lang="nl-BE" dirty="0" err="1"/>
              <a:t>conformément</a:t>
            </a:r>
            <a:r>
              <a:rPr lang="nl-BE" dirty="0"/>
              <a:t> au RGPD, </a:t>
            </a:r>
            <a:r>
              <a:rPr lang="nl-BE" dirty="0" err="1"/>
              <a:t>entre</a:t>
            </a:r>
            <a:r>
              <a:rPr lang="nl-BE" dirty="0"/>
              <a:t> </a:t>
            </a:r>
            <a:r>
              <a:rPr lang="nl-BE" dirty="0" err="1"/>
              <a:t>autres</a:t>
            </a:r>
            <a:r>
              <a:rPr lang="nl-BE" dirty="0"/>
              <a:t> via des </a:t>
            </a:r>
            <a:r>
              <a:rPr lang="nl-BE" dirty="0" err="1"/>
              <a:t>documents</a:t>
            </a:r>
            <a:r>
              <a:rPr lang="nl-BE" dirty="0"/>
              <a:t> </a:t>
            </a:r>
            <a:r>
              <a:rPr lang="nl-BE" dirty="0" err="1"/>
              <a:t>tels</a:t>
            </a:r>
            <a:r>
              <a:rPr lang="nl-BE" dirty="0"/>
              <a:t> que </a:t>
            </a:r>
            <a:r>
              <a:rPr lang="nl-BE" dirty="0" err="1"/>
              <a:t>le</a:t>
            </a:r>
            <a:r>
              <a:rPr lang="nl-BE" dirty="0"/>
              <a:t> </a:t>
            </a:r>
            <a:r>
              <a:rPr lang="nl-BE" dirty="0" err="1"/>
              <a:t>registre</a:t>
            </a:r>
            <a:r>
              <a:rPr lang="nl-BE" dirty="0"/>
              <a:t> des </a:t>
            </a:r>
            <a:r>
              <a:rPr lang="nl-BE" dirty="0" err="1"/>
              <a:t>activités</a:t>
            </a:r>
            <a:r>
              <a:rPr lang="nl-BE" dirty="0"/>
              <a:t> de </a:t>
            </a:r>
            <a:r>
              <a:rPr lang="nl-BE" dirty="0" err="1"/>
              <a:t>traitement</a:t>
            </a:r>
            <a:r>
              <a:rPr lang="nl-BE" dirty="0"/>
              <a:t>. </a:t>
            </a:r>
            <a:endParaRPr lang="fr-BE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39552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BE" dirty="0">
                <a:solidFill>
                  <a:srgbClr val="4E4387"/>
                </a:solidFill>
              </a:rPr>
              <a:t>2</a:t>
            </a:r>
            <a:r>
              <a:rPr lang="nl-BE" dirty="0" smtClean="0">
                <a:solidFill>
                  <a:srgbClr val="4E4387"/>
                </a:solidFill>
              </a:rPr>
              <a:t>. Principes / </a:t>
            </a:r>
            <a:r>
              <a:rPr lang="nl-BE" i="1" dirty="0" smtClean="0">
                <a:solidFill>
                  <a:srgbClr val="4E4387"/>
                </a:solidFill>
              </a:rPr>
              <a:t>Principes</a:t>
            </a:r>
            <a:endParaRPr lang="en-US" i="1" dirty="0">
              <a:solidFill>
                <a:srgbClr val="4E4387"/>
              </a:solidFill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683568" y="789057"/>
            <a:ext cx="67381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2000" i="1" dirty="0" smtClean="0">
                <a:solidFill>
                  <a:srgbClr val="776ABB"/>
                </a:solidFill>
                <a:latin typeface="+mj-lt"/>
                <a:ea typeface="+mj-ea"/>
                <a:cs typeface="+mj-cs"/>
              </a:rPr>
              <a:t/>
            </a:r>
            <a:br>
              <a:rPr lang="nl-BE" sz="2000" i="1" dirty="0" smtClean="0">
                <a:solidFill>
                  <a:srgbClr val="776ABB"/>
                </a:solidFill>
                <a:latin typeface="+mj-lt"/>
                <a:ea typeface="+mj-ea"/>
                <a:cs typeface="+mj-cs"/>
              </a:rPr>
            </a:br>
            <a:r>
              <a:rPr lang="nl-BE" sz="2000" i="1" dirty="0" err="1" smtClean="0">
                <a:solidFill>
                  <a:srgbClr val="776ABB"/>
                </a:solidFill>
                <a:latin typeface="+mj-lt"/>
                <a:ea typeface="+mj-ea"/>
                <a:cs typeface="+mj-cs"/>
              </a:rPr>
              <a:t>Exercice</a:t>
            </a:r>
            <a:r>
              <a:rPr lang="nl-BE" sz="2000" i="1" dirty="0" smtClean="0">
                <a:solidFill>
                  <a:srgbClr val="776ABB"/>
                </a:solidFill>
                <a:latin typeface="+mj-lt"/>
                <a:ea typeface="+mj-ea"/>
                <a:cs typeface="+mj-cs"/>
              </a:rPr>
              <a:t> 2: </a:t>
            </a:r>
            <a:r>
              <a:rPr lang="fr-FR" sz="2000" i="1" dirty="0">
                <a:solidFill>
                  <a:srgbClr val="776ABB"/>
                </a:solidFill>
              </a:rPr>
              <a:t>R</a:t>
            </a:r>
            <a:r>
              <a:rPr lang="fr-FR" sz="2000" i="1" dirty="0" smtClean="0">
                <a:solidFill>
                  <a:srgbClr val="776ABB"/>
                </a:solidFill>
              </a:rPr>
              <a:t>eliez </a:t>
            </a:r>
            <a:r>
              <a:rPr lang="fr-FR" sz="2000" i="1" dirty="0">
                <a:solidFill>
                  <a:srgbClr val="776ABB"/>
                </a:solidFill>
              </a:rPr>
              <a:t>le bon principe RGPD aux phrases </a:t>
            </a:r>
            <a:r>
              <a:rPr lang="fr-FR" sz="2000" i="1" dirty="0" smtClean="0">
                <a:solidFill>
                  <a:srgbClr val="776ABB"/>
                </a:solidFill>
              </a:rPr>
              <a:t>suivantes </a:t>
            </a:r>
            <a:endParaRPr lang="fr-BE" sz="2000" i="1" dirty="0">
              <a:solidFill>
                <a:srgbClr val="776AB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98838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Tijdelijke aanduiding voor inhoud 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251" y="1700808"/>
            <a:ext cx="4009604" cy="4869964"/>
          </a:xfr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539552" y="-2551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BE" dirty="0">
                <a:solidFill>
                  <a:srgbClr val="4E4387"/>
                </a:solidFill>
              </a:rPr>
              <a:t>2</a:t>
            </a:r>
            <a:r>
              <a:rPr lang="nl-BE" dirty="0" smtClean="0">
                <a:solidFill>
                  <a:srgbClr val="4E4387"/>
                </a:solidFill>
              </a:rPr>
              <a:t>. Principes / </a:t>
            </a:r>
            <a:r>
              <a:rPr lang="nl-BE" i="1" dirty="0" smtClean="0">
                <a:solidFill>
                  <a:srgbClr val="4E4387"/>
                </a:solidFill>
              </a:rPr>
              <a:t>Principes</a:t>
            </a:r>
            <a:endParaRPr lang="en-US" i="1" dirty="0">
              <a:solidFill>
                <a:srgbClr val="4E4387"/>
              </a:solidFill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657306" y="866100"/>
            <a:ext cx="80294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000" i="1" dirty="0" smtClean="0">
                <a:solidFill>
                  <a:srgbClr val="776ABB"/>
                </a:solidFill>
                <a:latin typeface="+mj-lt"/>
                <a:ea typeface="+mj-ea"/>
                <a:cs typeface="+mj-cs"/>
              </a:rPr>
              <a:t>Oefening 3: Hebben jullie zelf andere voorbeelden? </a:t>
            </a:r>
            <a:br>
              <a:rPr lang="nl-BE" sz="2000" i="1" dirty="0" smtClean="0">
                <a:solidFill>
                  <a:srgbClr val="776ABB"/>
                </a:solidFill>
                <a:latin typeface="+mj-lt"/>
                <a:ea typeface="+mj-ea"/>
                <a:cs typeface="+mj-cs"/>
              </a:rPr>
            </a:br>
            <a:r>
              <a:rPr lang="nl-BE" sz="2000" i="1" dirty="0" err="1" smtClean="0">
                <a:solidFill>
                  <a:srgbClr val="776ABB"/>
                </a:solidFill>
                <a:latin typeface="+mj-lt"/>
                <a:ea typeface="+mj-ea"/>
                <a:cs typeface="+mj-cs"/>
              </a:rPr>
              <a:t>Exercice</a:t>
            </a:r>
            <a:r>
              <a:rPr lang="nl-BE" sz="2000" i="1" dirty="0" smtClean="0">
                <a:solidFill>
                  <a:srgbClr val="776ABB"/>
                </a:solidFill>
                <a:latin typeface="+mj-lt"/>
                <a:ea typeface="+mj-ea"/>
                <a:cs typeface="+mj-cs"/>
              </a:rPr>
              <a:t> 3: </a:t>
            </a:r>
            <a:r>
              <a:rPr lang="nl-BE" sz="2000" i="1" dirty="0" err="1" smtClean="0">
                <a:solidFill>
                  <a:srgbClr val="776ABB"/>
                </a:solidFill>
                <a:latin typeface="+mj-lt"/>
                <a:ea typeface="+mj-ea"/>
                <a:cs typeface="+mj-cs"/>
              </a:rPr>
              <a:t>Avez-vous</a:t>
            </a:r>
            <a:r>
              <a:rPr lang="nl-BE" sz="2000" i="1" dirty="0" smtClean="0">
                <a:solidFill>
                  <a:srgbClr val="776ABB"/>
                </a:solidFill>
                <a:latin typeface="+mj-lt"/>
                <a:ea typeface="+mj-ea"/>
                <a:cs typeface="+mj-cs"/>
              </a:rPr>
              <a:t> </a:t>
            </a:r>
            <a:r>
              <a:rPr lang="nl-BE" sz="2000" i="1" dirty="0" err="1" smtClean="0">
                <a:solidFill>
                  <a:srgbClr val="776ABB"/>
                </a:solidFill>
                <a:latin typeface="+mj-lt"/>
                <a:ea typeface="+mj-ea"/>
                <a:cs typeface="+mj-cs"/>
              </a:rPr>
              <a:t>d’autres</a:t>
            </a:r>
            <a:r>
              <a:rPr lang="nl-BE" sz="2000" i="1" dirty="0" smtClean="0">
                <a:solidFill>
                  <a:srgbClr val="776ABB"/>
                </a:solidFill>
                <a:latin typeface="+mj-lt"/>
                <a:ea typeface="+mj-ea"/>
                <a:cs typeface="+mj-cs"/>
              </a:rPr>
              <a:t> </a:t>
            </a:r>
            <a:r>
              <a:rPr lang="nl-BE" sz="2000" i="1" dirty="0" err="1" smtClean="0">
                <a:solidFill>
                  <a:srgbClr val="776ABB"/>
                </a:solidFill>
                <a:latin typeface="+mj-lt"/>
                <a:ea typeface="+mj-ea"/>
                <a:cs typeface="+mj-cs"/>
              </a:rPr>
              <a:t>exemples</a:t>
            </a:r>
            <a:r>
              <a:rPr lang="nl-BE" sz="2000" i="1" dirty="0" smtClean="0">
                <a:solidFill>
                  <a:srgbClr val="776ABB"/>
                </a:solidFill>
                <a:latin typeface="+mj-lt"/>
                <a:ea typeface="+mj-ea"/>
                <a:cs typeface="+mj-cs"/>
              </a:rPr>
              <a:t> ? </a:t>
            </a:r>
            <a:endParaRPr lang="nl-BE" sz="2000" i="1" dirty="0">
              <a:solidFill>
                <a:srgbClr val="776ABB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736606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BE" dirty="0">
                <a:solidFill>
                  <a:srgbClr val="4E4387"/>
                </a:solidFill>
              </a:rPr>
              <a:t>3</a:t>
            </a:r>
            <a:r>
              <a:rPr lang="nl-BE" dirty="0" smtClean="0">
                <a:solidFill>
                  <a:srgbClr val="4E4387"/>
                </a:solidFill>
              </a:rPr>
              <a:t>. Vragen? Opmerkingen?</a:t>
            </a:r>
            <a:br>
              <a:rPr lang="nl-BE" dirty="0" smtClean="0">
                <a:solidFill>
                  <a:srgbClr val="4E4387"/>
                </a:solidFill>
              </a:rPr>
            </a:br>
            <a:r>
              <a:rPr lang="nl-BE" i="1" dirty="0" smtClean="0">
                <a:solidFill>
                  <a:srgbClr val="4E4387"/>
                </a:solidFill>
              </a:rPr>
              <a:t>3. </a:t>
            </a:r>
            <a:r>
              <a:rPr lang="nl-BE" i="1" dirty="0" err="1" smtClean="0">
                <a:solidFill>
                  <a:srgbClr val="4E4387"/>
                </a:solidFill>
              </a:rPr>
              <a:t>Questions</a:t>
            </a:r>
            <a:r>
              <a:rPr lang="nl-BE" i="1" dirty="0" smtClean="0">
                <a:solidFill>
                  <a:srgbClr val="4E4387"/>
                </a:solidFill>
              </a:rPr>
              <a:t> ? </a:t>
            </a:r>
            <a:r>
              <a:rPr lang="nl-BE" i="1" dirty="0" err="1" smtClean="0">
                <a:solidFill>
                  <a:srgbClr val="4E4387"/>
                </a:solidFill>
              </a:rPr>
              <a:t>Commentaires</a:t>
            </a:r>
            <a:r>
              <a:rPr lang="nl-BE" i="1" dirty="0" smtClean="0">
                <a:solidFill>
                  <a:srgbClr val="4E4387"/>
                </a:solidFill>
              </a:rPr>
              <a:t> ?</a:t>
            </a:r>
            <a:endParaRPr lang="en-US" i="1" dirty="0">
              <a:solidFill>
                <a:srgbClr val="4E4387"/>
              </a:solidFill>
            </a:endParaRPr>
          </a:p>
        </p:txBody>
      </p:sp>
      <p:sp>
        <p:nvSpPr>
          <p:cNvPr id="48130" name="AutoShape 2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2492896"/>
            <a:ext cx="4353592" cy="27045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341784"/>
            <a:ext cx="8147248" cy="1143000"/>
          </a:xfrm>
        </p:spPr>
        <p:txBody>
          <a:bodyPr>
            <a:noAutofit/>
          </a:bodyPr>
          <a:lstStyle/>
          <a:p>
            <a:r>
              <a:rPr lang="nl-BE" dirty="0" smtClean="0">
                <a:solidFill>
                  <a:srgbClr val="4E4387"/>
                </a:solidFill>
              </a:rPr>
              <a:t>Bedankt voor jullie aandacht!</a:t>
            </a:r>
            <a:br>
              <a:rPr lang="nl-BE" dirty="0" smtClean="0">
                <a:solidFill>
                  <a:srgbClr val="4E4387"/>
                </a:solidFill>
              </a:rPr>
            </a:br>
            <a:r>
              <a:rPr lang="nl-BE" i="1" dirty="0" smtClean="0">
                <a:solidFill>
                  <a:srgbClr val="4E4387"/>
                </a:solidFill>
              </a:rPr>
              <a:t>Merci pour </a:t>
            </a:r>
            <a:r>
              <a:rPr lang="nl-BE" i="1" dirty="0" err="1" smtClean="0">
                <a:solidFill>
                  <a:srgbClr val="4E4387"/>
                </a:solidFill>
              </a:rPr>
              <a:t>votre</a:t>
            </a:r>
            <a:r>
              <a:rPr lang="nl-BE" i="1" dirty="0" smtClean="0">
                <a:solidFill>
                  <a:srgbClr val="4E4387"/>
                </a:solidFill>
              </a:rPr>
              <a:t> attention!</a:t>
            </a:r>
            <a:endParaRPr lang="en-US" i="1" dirty="0">
              <a:solidFill>
                <a:srgbClr val="4E4387"/>
              </a:solidFill>
            </a:endParaRPr>
          </a:p>
        </p:txBody>
      </p:sp>
      <p:sp>
        <p:nvSpPr>
          <p:cNvPr id="48130" name="AutoShape 2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566659"/>
            <a:ext cx="6815324" cy="5264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3426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 smtClean="0">
                <a:solidFill>
                  <a:srgbClr val="4E4387"/>
                </a:solidFill>
              </a:rPr>
              <a:t>Inhoud van de presentatie</a:t>
            </a:r>
            <a:br>
              <a:rPr lang="nl-BE" dirty="0" smtClean="0">
                <a:solidFill>
                  <a:srgbClr val="4E4387"/>
                </a:solidFill>
              </a:rPr>
            </a:br>
            <a:r>
              <a:rPr lang="nl-BE" i="1" dirty="0" err="1" smtClean="0">
                <a:solidFill>
                  <a:srgbClr val="4E4387"/>
                </a:solidFill>
              </a:rPr>
              <a:t>Contenu</a:t>
            </a:r>
            <a:r>
              <a:rPr lang="nl-BE" i="1" dirty="0" smtClean="0">
                <a:solidFill>
                  <a:srgbClr val="4E4387"/>
                </a:solidFill>
              </a:rPr>
              <a:t> de la </a:t>
            </a:r>
            <a:r>
              <a:rPr lang="nl-BE" i="1" dirty="0" err="1" smtClean="0">
                <a:solidFill>
                  <a:srgbClr val="4E4387"/>
                </a:solidFill>
              </a:rPr>
              <a:t>présentation</a:t>
            </a:r>
            <a:endParaRPr lang="en-US" i="1" dirty="0">
              <a:solidFill>
                <a:srgbClr val="4E4387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133" y="1988840"/>
            <a:ext cx="8229600" cy="4525963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nl-BE" dirty="0" smtClean="0">
                <a:solidFill>
                  <a:srgbClr val="776ABB"/>
                </a:solidFill>
              </a:rPr>
              <a:t>AVG ? / RGPD ?</a:t>
            </a:r>
          </a:p>
          <a:p>
            <a:pPr marL="0" indent="0">
              <a:buNone/>
            </a:pPr>
            <a:endParaRPr lang="nl-BE" dirty="0" smtClean="0">
              <a:solidFill>
                <a:srgbClr val="776ABB"/>
              </a:solidFill>
            </a:endParaRPr>
          </a:p>
          <a:p>
            <a:pPr>
              <a:buNone/>
            </a:pPr>
            <a:r>
              <a:rPr lang="nl-BE" dirty="0">
                <a:solidFill>
                  <a:srgbClr val="776ABB"/>
                </a:solidFill>
              </a:rPr>
              <a:t>2</a:t>
            </a:r>
            <a:r>
              <a:rPr lang="nl-BE" dirty="0" smtClean="0">
                <a:solidFill>
                  <a:srgbClr val="776ABB"/>
                </a:solidFill>
              </a:rPr>
              <a:t>. Principes / </a:t>
            </a:r>
            <a:r>
              <a:rPr lang="nl-BE" i="1" dirty="0" smtClean="0">
                <a:solidFill>
                  <a:srgbClr val="776ABB"/>
                </a:solidFill>
              </a:rPr>
              <a:t>Principes</a:t>
            </a:r>
          </a:p>
          <a:p>
            <a:pPr>
              <a:buNone/>
            </a:pPr>
            <a:endParaRPr lang="nl-BE" i="1" dirty="0" smtClean="0">
              <a:solidFill>
                <a:srgbClr val="776ABB"/>
              </a:solidFill>
            </a:endParaRPr>
          </a:p>
          <a:p>
            <a:pPr>
              <a:buNone/>
            </a:pPr>
            <a:r>
              <a:rPr lang="nl-BE" dirty="0" smtClean="0">
                <a:solidFill>
                  <a:srgbClr val="776ABB"/>
                </a:solidFill>
              </a:rPr>
              <a:t>4. Vragen? Opmerkingen? /</a:t>
            </a:r>
            <a:endParaRPr lang="nl-BE" i="1" dirty="0" smtClean="0">
              <a:solidFill>
                <a:srgbClr val="776ABB"/>
              </a:solidFill>
            </a:endParaRPr>
          </a:p>
          <a:p>
            <a:pPr>
              <a:buNone/>
            </a:pPr>
            <a:r>
              <a:rPr lang="nl-BE" i="1" dirty="0" smtClean="0">
                <a:solidFill>
                  <a:srgbClr val="776ABB"/>
                </a:solidFill>
              </a:rPr>
              <a:t>	</a:t>
            </a:r>
            <a:r>
              <a:rPr lang="nl-BE" i="1" dirty="0" err="1" smtClean="0">
                <a:solidFill>
                  <a:srgbClr val="776ABB"/>
                </a:solidFill>
              </a:rPr>
              <a:t>Questions</a:t>
            </a:r>
            <a:r>
              <a:rPr lang="nl-BE" i="1" dirty="0" smtClean="0">
                <a:solidFill>
                  <a:srgbClr val="776ABB"/>
                </a:solidFill>
              </a:rPr>
              <a:t>? </a:t>
            </a:r>
            <a:r>
              <a:rPr lang="nl-BE" i="1" dirty="0" err="1" smtClean="0">
                <a:solidFill>
                  <a:srgbClr val="776ABB"/>
                </a:solidFill>
              </a:rPr>
              <a:t>Commentaires</a:t>
            </a:r>
            <a:r>
              <a:rPr lang="nl-BE" i="1" dirty="0" smtClean="0">
                <a:solidFill>
                  <a:srgbClr val="776ABB"/>
                </a:solidFill>
              </a:rPr>
              <a:t>? </a:t>
            </a:r>
          </a:p>
          <a:p>
            <a:pPr>
              <a:buNone/>
            </a:pPr>
            <a:endParaRPr lang="nl-BE" i="1" dirty="0" smtClean="0"/>
          </a:p>
        </p:txBody>
      </p:sp>
      <p:pic>
        <p:nvPicPr>
          <p:cNvPr id="16386" name="Picture 2" descr="Cursus: Controleren &amp; rapporteren - Visma Software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5940152" y="2492896"/>
            <a:ext cx="2520280" cy="25202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>
                <a:solidFill>
                  <a:srgbClr val="4E4387"/>
                </a:solidFill>
              </a:rPr>
              <a:t>1. AVG ? / RGPD </a:t>
            </a:r>
            <a:r>
              <a:rPr lang="nl-BE" dirty="0" smtClean="0">
                <a:solidFill>
                  <a:srgbClr val="4E4387"/>
                </a:solidFill>
              </a:rPr>
              <a:t>? </a:t>
            </a:r>
            <a:endParaRPr lang="nl-BE" dirty="0">
              <a:solidFill>
                <a:srgbClr val="4E4387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Clr>
                <a:srgbClr val="829239"/>
              </a:buClr>
              <a:buFont typeface="Wingdings" panose="05000000000000000000" pitchFamily="2" charset="2"/>
              <a:buChar char="§"/>
            </a:pPr>
            <a:r>
              <a:rPr lang="nl-BE" dirty="0" smtClean="0"/>
              <a:t>Algemene Verordening Gegevensbescherming / </a:t>
            </a:r>
            <a:r>
              <a:rPr lang="nl-BE" i="1" dirty="0" err="1" smtClean="0"/>
              <a:t>Règlement</a:t>
            </a:r>
            <a:r>
              <a:rPr lang="nl-BE" i="1" dirty="0" smtClean="0"/>
              <a:t> Genéral </a:t>
            </a:r>
            <a:r>
              <a:rPr lang="nl-BE" i="1" dirty="0" err="1" smtClean="0"/>
              <a:t>sur</a:t>
            </a:r>
            <a:r>
              <a:rPr lang="nl-BE" i="1" dirty="0" smtClean="0"/>
              <a:t> la </a:t>
            </a:r>
            <a:r>
              <a:rPr lang="nl-BE" i="1" dirty="0"/>
              <a:t>P</a:t>
            </a:r>
            <a:r>
              <a:rPr lang="nl-BE" i="1" dirty="0" smtClean="0"/>
              <a:t>rotection des </a:t>
            </a:r>
            <a:r>
              <a:rPr lang="nl-BE" i="1" dirty="0" err="1" smtClean="0"/>
              <a:t>Données</a:t>
            </a:r>
            <a:endParaRPr lang="nl-BE" i="1" dirty="0" smtClean="0"/>
          </a:p>
          <a:p>
            <a:pPr>
              <a:buFontTx/>
              <a:buChar char="-"/>
            </a:pPr>
            <a:endParaRPr lang="nl-BE" dirty="0"/>
          </a:p>
          <a:p>
            <a:pPr>
              <a:buClr>
                <a:srgbClr val="829239"/>
              </a:buClr>
              <a:buFont typeface="Wingdings" panose="05000000000000000000" pitchFamily="2" charset="2"/>
              <a:buChar char="§"/>
            </a:pPr>
            <a:r>
              <a:rPr lang="nl-BE" dirty="0" smtClean="0"/>
              <a:t>Verplichtingen organisatie: bescherming van persoonsgegevens / </a:t>
            </a:r>
            <a:r>
              <a:rPr lang="nl-BE" i="1" dirty="0" err="1" smtClean="0"/>
              <a:t>Obligations</a:t>
            </a:r>
            <a:r>
              <a:rPr lang="nl-BE" i="1" dirty="0" smtClean="0"/>
              <a:t> pour </a:t>
            </a:r>
            <a:r>
              <a:rPr lang="nl-BE" i="1" dirty="0" err="1" smtClean="0"/>
              <a:t>l’organisation</a:t>
            </a:r>
            <a:r>
              <a:rPr lang="nl-BE" i="1" dirty="0" smtClean="0"/>
              <a:t>: </a:t>
            </a:r>
            <a:r>
              <a:rPr lang="nl-BE" i="1" dirty="0" err="1" smtClean="0"/>
              <a:t>protection</a:t>
            </a:r>
            <a:r>
              <a:rPr lang="nl-BE" i="1" dirty="0" smtClean="0"/>
              <a:t> des </a:t>
            </a:r>
            <a:r>
              <a:rPr lang="nl-BE" i="1" dirty="0" err="1" smtClean="0"/>
              <a:t>données</a:t>
            </a:r>
            <a:r>
              <a:rPr lang="nl-BE" i="1" dirty="0" smtClean="0"/>
              <a:t> à </a:t>
            </a:r>
            <a:r>
              <a:rPr lang="nl-BE" i="1" dirty="0" err="1" smtClean="0"/>
              <a:t>caractère</a:t>
            </a:r>
            <a:r>
              <a:rPr lang="nl-BE" i="1" dirty="0" smtClean="0"/>
              <a:t> </a:t>
            </a:r>
            <a:r>
              <a:rPr lang="nl-BE" i="1" dirty="0" err="1" smtClean="0"/>
              <a:t>personnel</a:t>
            </a:r>
            <a:endParaRPr lang="nl-BE" i="1" dirty="0" smtClean="0"/>
          </a:p>
          <a:p>
            <a:pPr>
              <a:buFont typeface="Wingdings" panose="05000000000000000000" pitchFamily="2" charset="2"/>
              <a:buChar char="§"/>
            </a:pPr>
            <a:endParaRPr lang="nl-BE" i="1" dirty="0" smtClean="0"/>
          </a:p>
          <a:p>
            <a:pPr>
              <a:buClr>
                <a:srgbClr val="829239"/>
              </a:buClr>
              <a:buFont typeface="Wingdings" panose="05000000000000000000" pitchFamily="2" charset="2"/>
              <a:buChar char="§"/>
            </a:pPr>
            <a:r>
              <a:rPr lang="nl-BE" i="1" dirty="0" smtClean="0"/>
              <a:t>…</a:t>
            </a:r>
            <a:endParaRPr lang="nl-BE" i="1" dirty="0"/>
          </a:p>
        </p:txBody>
      </p:sp>
    </p:spTree>
    <p:extLst>
      <p:ext uri="{BB962C8B-B14F-4D97-AF65-F5344CB8AC3E}">
        <p14:creationId xmlns:p14="http://schemas.microsoft.com/office/powerpoint/2010/main" val="1971283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>
                <a:solidFill>
                  <a:srgbClr val="4E4387"/>
                </a:solidFill>
              </a:rPr>
              <a:t>1. AVG ? / RGPD </a:t>
            </a:r>
            <a:r>
              <a:rPr lang="nl-BE" dirty="0" smtClean="0">
                <a:solidFill>
                  <a:srgbClr val="4E4387"/>
                </a:solidFill>
              </a:rPr>
              <a:t>? </a:t>
            </a:r>
            <a:endParaRPr lang="nl-BE" dirty="0">
              <a:solidFill>
                <a:srgbClr val="4E4387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5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nl-BE" dirty="0" smtClean="0"/>
              <a:t>Andere toepasselijke wetgeving / </a:t>
            </a:r>
            <a:r>
              <a:rPr lang="nl-BE" i="1" dirty="0" err="1" smtClean="0"/>
              <a:t>Autre</a:t>
            </a:r>
            <a:r>
              <a:rPr lang="nl-BE" i="1" dirty="0" smtClean="0"/>
              <a:t> </a:t>
            </a:r>
            <a:r>
              <a:rPr lang="nl-BE" i="1" dirty="0" err="1" smtClean="0"/>
              <a:t>législation</a:t>
            </a:r>
            <a:r>
              <a:rPr lang="nl-BE" i="1" dirty="0" smtClean="0"/>
              <a:t> </a:t>
            </a:r>
            <a:r>
              <a:rPr lang="nl-BE" i="1" dirty="0" err="1" smtClean="0"/>
              <a:t>applicable</a:t>
            </a:r>
            <a:r>
              <a:rPr lang="nl-BE" i="1" dirty="0" smtClean="0"/>
              <a:t>:</a:t>
            </a:r>
          </a:p>
          <a:p>
            <a:pPr>
              <a:buClr>
                <a:srgbClr val="829239"/>
              </a:buClr>
              <a:buFont typeface="Wingdings" panose="05000000000000000000" pitchFamily="2" charset="2"/>
              <a:buChar char="§"/>
            </a:pPr>
            <a:r>
              <a:rPr lang="nl-BE" i="1" dirty="0" smtClean="0">
                <a:hlinkClick r:id="rId2"/>
              </a:rPr>
              <a:t>Wet van 30 juli 2018 betreffende de bescherming van natuurlijke personen met betrekking tot de verwerking van persoonsgegevens</a:t>
            </a:r>
            <a:r>
              <a:rPr lang="nl-BE" i="1" dirty="0"/>
              <a:t> </a:t>
            </a:r>
            <a:r>
              <a:rPr lang="nl-BE" i="1" dirty="0" smtClean="0"/>
              <a:t>/ </a:t>
            </a:r>
            <a:r>
              <a:rPr lang="nl-BE" i="1" dirty="0" err="1" smtClean="0">
                <a:hlinkClick r:id="rId3"/>
              </a:rPr>
              <a:t>Loi</a:t>
            </a:r>
            <a:r>
              <a:rPr lang="nl-BE" i="1" dirty="0" smtClean="0">
                <a:hlinkClick r:id="rId3"/>
              </a:rPr>
              <a:t> de 30 </a:t>
            </a:r>
            <a:r>
              <a:rPr lang="nl-BE" i="1" dirty="0" err="1" smtClean="0">
                <a:hlinkClick r:id="rId3"/>
              </a:rPr>
              <a:t>juillet</a:t>
            </a:r>
            <a:r>
              <a:rPr lang="nl-BE" i="1" dirty="0" smtClean="0">
                <a:hlinkClick r:id="rId3"/>
              </a:rPr>
              <a:t> 2018 </a:t>
            </a:r>
            <a:r>
              <a:rPr lang="nl-BE" i="1" dirty="0" err="1" smtClean="0">
                <a:hlinkClick r:id="rId3"/>
              </a:rPr>
              <a:t>relative</a:t>
            </a:r>
            <a:r>
              <a:rPr lang="nl-BE" i="1" dirty="0" smtClean="0">
                <a:hlinkClick r:id="rId3"/>
              </a:rPr>
              <a:t> à la </a:t>
            </a:r>
            <a:r>
              <a:rPr lang="nl-BE" i="1" dirty="0" err="1" smtClean="0">
                <a:hlinkClick r:id="rId3"/>
              </a:rPr>
              <a:t>protection</a:t>
            </a:r>
            <a:r>
              <a:rPr lang="nl-BE" i="1" dirty="0" smtClean="0">
                <a:hlinkClick r:id="rId3"/>
              </a:rPr>
              <a:t> des </a:t>
            </a:r>
            <a:r>
              <a:rPr lang="nl-BE" i="1" dirty="0" err="1" smtClean="0">
                <a:hlinkClick r:id="rId3"/>
              </a:rPr>
              <a:t>personnes</a:t>
            </a:r>
            <a:r>
              <a:rPr lang="nl-BE" i="1" dirty="0" smtClean="0">
                <a:hlinkClick r:id="rId3"/>
              </a:rPr>
              <a:t> </a:t>
            </a:r>
            <a:r>
              <a:rPr lang="nl-BE" i="1" dirty="0" err="1" smtClean="0">
                <a:hlinkClick r:id="rId3"/>
              </a:rPr>
              <a:t>physiques</a:t>
            </a:r>
            <a:r>
              <a:rPr lang="nl-BE" i="1" dirty="0" smtClean="0">
                <a:hlinkClick r:id="rId3"/>
              </a:rPr>
              <a:t> à </a:t>
            </a:r>
            <a:r>
              <a:rPr lang="nl-BE" i="1" dirty="0" err="1" smtClean="0">
                <a:hlinkClick r:id="rId3"/>
              </a:rPr>
              <a:t>l’égard</a:t>
            </a:r>
            <a:r>
              <a:rPr lang="nl-BE" i="1" dirty="0" smtClean="0">
                <a:hlinkClick r:id="rId3"/>
              </a:rPr>
              <a:t> des </a:t>
            </a:r>
            <a:r>
              <a:rPr lang="nl-BE" i="1" dirty="0" err="1" smtClean="0">
                <a:hlinkClick r:id="rId3"/>
              </a:rPr>
              <a:t>traitements</a:t>
            </a:r>
            <a:r>
              <a:rPr lang="nl-BE" i="1" dirty="0" smtClean="0">
                <a:hlinkClick r:id="rId3"/>
              </a:rPr>
              <a:t> de </a:t>
            </a:r>
            <a:r>
              <a:rPr lang="nl-BE" i="1" dirty="0" err="1" smtClean="0">
                <a:hlinkClick r:id="rId3"/>
              </a:rPr>
              <a:t>données</a:t>
            </a:r>
            <a:r>
              <a:rPr lang="nl-BE" i="1" dirty="0" smtClean="0">
                <a:hlinkClick r:id="rId3"/>
              </a:rPr>
              <a:t> à </a:t>
            </a:r>
            <a:r>
              <a:rPr lang="nl-BE" i="1" dirty="0" err="1" smtClean="0">
                <a:hlinkClick r:id="rId3"/>
              </a:rPr>
              <a:t>caractère</a:t>
            </a:r>
            <a:r>
              <a:rPr lang="nl-BE" i="1" dirty="0" smtClean="0">
                <a:hlinkClick r:id="rId3"/>
              </a:rPr>
              <a:t> </a:t>
            </a:r>
            <a:r>
              <a:rPr lang="nl-BE" i="1" dirty="0" err="1" smtClean="0">
                <a:hlinkClick r:id="rId3"/>
              </a:rPr>
              <a:t>personnel</a:t>
            </a:r>
            <a:endParaRPr lang="nl-BE" i="1" dirty="0" smtClean="0"/>
          </a:p>
          <a:p>
            <a:pPr>
              <a:buClr>
                <a:srgbClr val="829239"/>
              </a:buClr>
              <a:buFont typeface="Wingdings" panose="05000000000000000000" pitchFamily="2" charset="2"/>
              <a:buChar char="§"/>
            </a:pPr>
            <a:r>
              <a:rPr lang="nl-BE" i="1" dirty="0" smtClean="0">
                <a:hlinkClick r:id="rId4"/>
              </a:rPr>
              <a:t>Wet van 3 december 2017 tot oprichting van de Gegevensbeschermingsautoriteit </a:t>
            </a:r>
            <a:r>
              <a:rPr lang="nl-BE" i="1" dirty="0" smtClean="0"/>
              <a:t>/ </a:t>
            </a:r>
            <a:r>
              <a:rPr lang="nl-BE" i="1" dirty="0" err="1" smtClean="0">
                <a:hlinkClick r:id="rId5"/>
              </a:rPr>
              <a:t>Loi</a:t>
            </a:r>
            <a:r>
              <a:rPr lang="nl-BE" i="1" dirty="0" smtClean="0">
                <a:hlinkClick r:id="rId5"/>
              </a:rPr>
              <a:t> de 3 </a:t>
            </a:r>
            <a:r>
              <a:rPr lang="nl-BE" i="1" dirty="0" err="1" smtClean="0">
                <a:hlinkClick r:id="rId5"/>
              </a:rPr>
              <a:t>décembre</a:t>
            </a:r>
            <a:r>
              <a:rPr lang="nl-BE" i="1" dirty="0" smtClean="0">
                <a:hlinkClick r:id="rId5"/>
              </a:rPr>
              <a:t> 2017 </a:t>
            </a:r>
            <a:r>
              <a:rPr lang="nl-BE" i="1" dirty="0" err="1" smtClean="0">
                <a:hlinkClick r:id="rId5"/>
              </a:rPr>
              <a:t>portant</a:t>
            </a:r>
            <a:r>
              <a:rPr lang="nl-BE" i="1" dirty="0" smtClean="0">
                <a:hlinkClick r:id="rId5"/>
              </a:rPr>
              <a:t> </a:t>
            </a:r>
            <a:r>
              <a:rPr lang="nl-BE" i="1" dirty="0" err="1" smtClean="0">
                <a:hlinkClick r:id="rId5"/>
              </a:rPr>
              <a:t>sur</a:t>
            </a:r>
            <a:r>
              <a:rPr lang="nl-BE" i="1" dirty="0" smtClean="0">
                <a:hlinkClick r:id="rId5"/>
              </a:rPr>
              <a:t> la </a:t>
            </a:r>
            <a:r>
              <a:rPr lang="nl-BE" i="1" dirty="0" err="1" smtClean="0">
                <a:hlinkClick r:id="rId5"/>
              </a:rPr>
              <a:t>création</a:t>
            </a:r>
            <a:r>
              <a:rPr lang="nl-BE" i="1" dirty="0" smtClean="0">
                <a:hlinkClick r:id="rId5"/>
              </a:rPr>
              <a:t> de </a:t>
            </a:r>
            <a:r>
              <a:rPr lang="nl-BE" i="1" dirty="0" err="1" smtClean="0">
                <a:hlinkClick r:id="rId5"/>
              </a:rPr>
              <a:t>l’Autorité</a:t>
            </a:r>
            <a:r>
              <a:rPr lang="nl-BE" i="1" dirty="0" smtClean="0">
                <a:hlinkClick r:id="rId5"/>
              </a:rPr>
              <a:t> de </a:t>
            </a:r>
            <a:r>
              <a:rPr lang="nl-BE" i="1" dirty="0" err="1" smtClean="0">
                <a:hlinkClick r:id="rId5"/>
              </a:rPr>
              <a:t>protection</a:t>
            </a:r>
            <a:r>
              <a:rPr lang="nl-BE" i="1" dirty="0" smtClean="0">
                <a:hlinkClick r:id="rId5"/>
              </a:rPr>
              <a:t> des </a:t>
            </a:r>
            <a:r>
              <a:rPr lang="nl-BE" i="1" dirty="0" err="1">
                <a:hlinkClick r:id="rId5"/>
              </a:rPr>
              <a:t>d</a:t>
            </a:r>
            <a:r>
              <a:rPr lang="nl-BE" i="1" dirty="0" err="1" smtClean="0">
                <a:hlinkClick r:id="rId5"/>
              </a:rPr>
              <a:t>onnées</a:t>
            </a:r>
            <a:endParaRPr lang="nl-BE" i="1" dirty="0" smtClean="0"/>
          </a:p>
          <a:p>
            <a:pPr>
              <a:buClr>
                <a:srgbClr val="829239"/>
              </a:buClr>
              <a:buFont typeface="Wingdings" panose="05000000000000000000" pitchFamily="2" charset="2"/>
              <a:buChar char="§"/>
            </a:pPr>
            <a:r>
              <a:rPr lang="nl-BE" i="1" dirty="0" smtClean="0">
                <a:hlinkClick r:id="rId6"/>
              </a:rPr>
              <a:t>Wet van 21 maart 2007 tot regeling van de plaatsing en het gebruik van bewakingscamera’s </a:t>
            </a:r>
            <a:r>
              <a:rPr lang="nl-BE" i="1" dirty="0" smtClean="0"/>
              <a:t>/ </a:t>
            </a:r>
            <a:r>
              <a:rPr lang="nl-BE" i="1" dirty="0" err="1" smtClean="0">
                <a:hlinkClick r:id="rId7"/>
              </a:rPr>
              <a:t>Loi</a:t>
            </a:r>
            <a:r>
              <a:rPr lang="nl-BE" i="1" dirty="0" smtClean="0">
                <a:hlinkClick r:id="rId7"/>
              </a:rPr>
              <a:t> de 21 mars 2007 </a:t>
            </a:r>
            <a:r>
              <a:rPr lang="nl-BE" i="1" dirty="0" err="1" smtClean="0">
                <a:hlinkClick r:id="rId7"/>
              </a:rPr>
              <a:t>réglant</a:t>
            </a:r>
            <a:r>
              <a:rPr lang="nl-BE" i="1" dirty="0" smtClean="0">
                <a:hlinkClick r:id="rId7"/>
              </a:rPr>
              <a:t> </a:t>
            </a:r>
            <a:r>
              <a:rPr lang="nl-BE" i="1" dirty="0" err="1" smtClean="0">
                <a:hlinkClick r:id="rId7"/>
              </a:rPr>
              <a:t>l’installation</a:t>
            </a:r>
            <a:r>
              <a:rPr lang="nl-BE" i="1" dirty="0" smtClean="0">
                <a:hlinkClick r:id="rId7"/>
              </a:rPr>
              <a:t> et </a:t>
            </a:r>
            <a:r>
              <a:rPr lang="nl-BE" i="1" dirty="0" err="1" smtClean="0">
                <a:hlinkClick r:id="rId7"/>
              </a:rPr>
              <a:t>l’utilisation</a:t>
            </a:r>
            <a:r>
              <a:rPr lang="nl-BE" i="1" dirty="0" smtClean="0">
                <a:hlinkClick r:id="rId7"/>
              </a:rPr>
              <a:t> de </a:t>
            </a:r>
            <a:r>
              <a:rPr lang="nl-BE" i="1" dirty="0" err="1" smtClean="0">
                <a:hlinkClick r:id="rId7"/>
              </a:rPr>
              <a:t>caméras</a:t>
            </a:r>
            <a:r>
              <a:rPr lang="nl-BE" i="1" dirty="0" smtClean="0">
                <a:hlinkClick r:id="rId7"/>
              </a:rPr>
              <a:t> de surveillance </a:t>
            </a:r>
            <a:endParaRPr lang="nl-BE" i="1" dirty="0"/>
          </a:p>
        </p:txBody>
      </p:sp>
    </p:spTree>
    <p:extLst>
      <p:ext uri="{BB962C8B-B14F-4D97-AF65-F5344CB8AC3E}">
        <p14:creationId xmlns:p14="http://schemas.microsoft.com/office/powerpoint/2010/main" val="31142642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>
                <a:solidFill>
                  <a:srgbClr val="4E4387"/>
                </a:solidFill>
              </a:rPr>
              <a:t>2</a:t>
            </a:r>
            <a:r>
              <a:rPr lang="nl-BE" dirty="0" smtClean="0">
                <a:solidFill>
                  <a:srgbClr val="4E4387"/>
                </a:solidFill>
              </a:rPr>
              <a:t>. Principes / </a:t>
            </a:r>
            <a:r>
              <a:rPr lang="nl-BE" i="1" dirty="0" smtClean="0">
                <a:solidFill>
                  <a:srgbClr val="4E4387"/>
                </a:solidFill>
              </a:rPr>
              <a:t>Principes</a:t>
            </a:r>
            <a:endParaRPr lang="en-US" i="1" dirty="0">
              <a:solidFill>
                <a:srgbClr val="4E4387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136904" cy="489654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nl-BE" dirty="0" smtClean="0"/>
              <a:t>1. Verantwoordingsplicht / </a:t>
            </a:r>
            <a:r>
              <a:rPr lang="nl-BE" i="1" dirty="0" err="1" smtClean="0"/>
              <a:t>Responsabilité</a:t>
            </a:r>
            <a:endParaRPr lang="nl-BE" i="1" dirty="0" smtClean="0"/>
          </a:p>
          <a:p>
            <a:pPr marL="0" indent="0">
              <a:buNone/>
            </a:pPr>
            <a:r>
              <a:rPr lang="nl-BE" dirty="0" smtClean="0"/>
              <a:t>2. Rechtmatigheid</a:t>
            </a:r>
            <a:r>
              <a:rPr lang="nl-BE" i="1" dirty="0" smtClean="0"/>
              <a:t> / </a:t>
            </a:r>
            <a:r>
              <a:rPr lang="nl-BE" i="1" dirty="0" err="1" smtClean="0"/>
              <a:t>Licéité</a:t>
            </a:r>
            <a:endParaRPr lang="nl-BE" i="1" dirty="0" smtClean="0"/>
          </a:p>
          <a:p>
            <a:pPr marL="0" indent="0">
              <a:buNone/>
            </a:pPr>
            <a:r>
              <a:rPr lang="nl-BE" dirty="0" smtClean="0"/>
              <a:t>3. Transparantie</a:t>
            </a:r>
            <a:r>
              <a:rPr lang="nl-BE" i="1" dirty="0" smtClean="0"/>
              <a:t> / </a:t>
            </a:r>
            <a:r>
              <a:rPr lang="nl-BE" i="1" dirty="0" err="1" smtClean="0"/>
              <a:t>Transparence</a:t>
            </a:r>
            <a:endParaRPr lang="nl-BE" i="1" dirty="0" smtClean="0"/>
          </a:p>
          <a:p>
            <a:pPr marL="0" indent="0">
              <a:buNone/>
            </a:pPr>
            <a:r>
              <a:rPr lang="nl-BE" dirty="0" smtClean="0"/>
              <a:t>4. Doelbinding / </a:t>
            </a:r>
            <a:r>
              <a:rPr lang="nl-BE" i="1" dirty="0" err="1" smtClean="0"/>
              <a:t>Limitation</a:t>
            </a:r>
            <a:r>
              <a:rPr lang="nl-BE" i="1" dirty="0" smtClean="0"/>
              <a:t> des </a:t>
            </a:r>
            <a:r>
              <a:rPr lang="nl-BE" i="1" dirty="0" err="1" smtClean="0"/>
              <a:t>finalités</a:t>
            </a:r>
            <a:endParaRPr lang="nl-BE" i="1" dirty="0" smtClean="0"/>
          </a:p>
          <a:p>
            <a:pPr marL="0" indent="0">
              <a:buNone/>
            </a:pPr>
            <a:r>
              <a:rPr lang="nl-BE" dirty="0" smtClean="0"/>
              <a:t>5. Minimale gegevensverwerking / </a:t>
            </a:r>
            <a:r>
              <a:rPr lang="nl-BE" i="1" dirty="0" err="1" smtClean="0"/>
              <a:t>Minimisation</a:t>
            </a:r>
            <a:r>
              <a:rPr lang="nl-BE" i="1" dirty="0" smtClean="0"/>
              <a:t> des </a:t>
            </a:r>
            <a:r>
              <a:rPr lang="nl-BE" i="1" dirty="0" err="1" smtClean="0"/>
              <a:t>données</a:t>
            </a:r>
            <a:endParaRPr lang="nl-BE" i="1" dirty="0" smtClean="0"/>
          </a:p>
          <a:p>
            <a:pPr marL="0" indent="0">
              <a:buNone/>
            </a:pPr>
            <a:r>
              <a:rPr lang="nl-BE" dirty="0" smtClean="0"/>
              <a:t>6. Juistheid / </a:t>
            </a:r>
            <a:r>
              <a:rPr lang="nl-BE" i="1" dirty="0" err="1" smtClean="0"/>
              <a:t>Exactitude</a:t>
            </a:r>
            <a:endParaRPr lang="nl-BE" i="1" dirty="0" smtClean="0"/>
          </a:p>
          <a:p>
            <a:pPr marL="0" indent="0">
              <a:buNone/>
            </a:pPr>
            <a:r>
              <a:rPr lang="nl-BE" dirty="0" smtClean="0"/>
              <a:t>7. Opslagbeperking / </a:t>
            </a:r>
            <a:r>
              <a:rPr lang="nl-BE" i="1" dirty="0" err="1" smtClean="0"/>
              <a:t>Limitation</a:t>
            </a:r>
            <a:r>
              <a:rPr lang="nl-BE" i="1" dirty="0" smtClean="0"/>
              <a:t> à la </a:t>
            </a:r>
            <a:r>
              <a:rPr lang="nl-BE" i="1" dirty="0" err="1" smtClean="0"/>
              <a:t>conservation</a:t>
            </a:r>
            <a:endParaRPr lang="nl-BE" i="1" dirty="0" smtClean="0"/>
          </a:p>
          <a:p>
            <a:pPr marL="0" indent="0">
              <a:buNone/>
            </a:pPr>
            <a:r>
              <a:rPr lang="nl-BE" dirty="0" smtClean="0"/>
              <a:t>8. Vertrouwelijkheid / </a:t>
            </a:r>
            <a:r>
              <a:rPr lang="nl-BE" i="1" dirty="0" err="1" smtClean="0"/>
              <a:t>Confidentialité</a:t>
            </a:r>
            <a:endParaRPr lang="nl-BE" i="1" dirty="0" smtClean="0"/>
          </a:p>
        </p:txBody>
      </p:sp>
    </p:spTree>
    <p:extLst>
      <p:ext uri="{BB962C8B-B14F-4D97-AF65-F5344CB8AC3E}">
        <p14:creationId xmlns:p14="http://schemas.microsoft.com/office/powerpoint/2010/main" val="437680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>
                <a:solidFill>
                  <a:srgbClr val="4E4387"/>
                </a:solidFill>
              </a:rPr>
              <a:t>2</a:t>
            </a:r>
            <a:r>
              <a:rPr lang="nl-BE" dirty="0" smtClean="0">
                <a:solidFill>
                  <a:srgbClr val="4E4387"/>
                </a:solidFill>
              </a:rPr>
              <a:t>. Principes / </a:t>
            </a:r>
            <a:r>
              <a:rPr lang="nl-BE" i="1" dirty="0" smtClean="0">
                <a:solidFill>
                  <a:srgbClr val="4E4387"/>
                </a:solidFill>
              </a:rPr>
              <a:t>Principes</a:t>
            </a:r>
            <a:endParaRPr lang="en-US" i="1" dirty="0">
              <a:solidFill>
                <a:srgbClr val="4E4387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136904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BE" dirty="0" smtClean="0"/>
              <a:t>We maken een puzzel! </a:t>
            </a:r>
            <a:r>
              <a:rPr lang="nl-BE" i="1" dirty="0" err="1" smtClean="0"/>
              <a:t>Nous</a:t>
            </a:r>
            <a:r>
              <a:rPr lang="nl-BE" i="1" dirty="0" smtClean="0"/>
              <a:t> </a:t>
            </a:r>
            <a:r>
              <a:rPr lang="nl-BE" i="1" dirty="0" err="1" smtClean="0"/>
              <a:t>faisons</a:t>
            </a:r>
            <a:r>
              <a:rPr lang="nl-BE" i="1" dirty="0" smtClean="0"/>
              <a:t> </a:t>
            </a:r>
            <a:r>
              <a:rPr lang="nl-BE" i="1" dirty="0" err="1" smtClean="0"/>
              <a:t>un</a:t>
            </a:r>
            <a:r>
              <a:rPr lang="nl-BE" i="1" dirty="0" smtClean="0"/>
              <a:t> </a:t>
            </a:r>
            <a:r>
              <a:rPr lang="nl-BE" i="1" dirty="0" err="1" smtClean="0"/>
              <a:t>puzzle</a:t>
            </a:r>
            <a:r>
              <a:rPr lang="nl-BE" i="1" dirty="0" smtClean="0"/>
              <a:t> !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2708920"/>
            <a:ext cx="4968552" cy="3086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982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ijdelijke aanduiding voor inhou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322925"/>
              </p:ext>
            </p:extLst>
          </p:nvPr>
        </p:nvGraphicFramePr>
        <p:xfrm>
          <a:off x="323528" y="2132856"/>
          <a:ext cx="8449818" cy="4289679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816606"/>
                <a:gridCol w="2816606"/>
                <a:gridCol w="2816606"/>
              </a:tblGrid>
              <a:tr h="401193">
                <a:tc>
                  <a:txBody>
                    <a:bodyPr/>
                    <a:lstStyle/>
                    <a:p>
                      <a:r>
                        <a:rPr lang="nl-BE" sz="1800" b="1" dirty="0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Toestemming / </a:t>
                      </a:r>
                      <a:r>
                        <a:rPr lang="nl-BE" sz="1800" b="1" i="1" dirty="0" err="1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Consentement</a:t>
                      </a:r>
                      <a:endParaRPr lang="nl-BE" sz="1800" b="1" i="1" dirty="0">
                        <a:solidFill>
                          <a:schemeClr val="bg1"/>
                        </a:solidFill>
                        <a:latin typeface="Bahnschrift Condensed" panose="020B0502040204020203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6AB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800" b="1" dirty="0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Bewaartermijnen / </a:t>
                      </a:r>
                      <a:r>
                        <a:rPr lang="nl-BE" sz="1800" b="1" i="1" dirty="0" err="1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Délais</a:t>
                      </a:r>
                      <a:r>
                        <a:rPr lang="nl-BE" sz="1800" b="1" i="1" dirty="0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 de </a:t>
                      </a:r>
                      <a:r>
                        <a:rPr lang="nl-BE" sz="1800" b="1" i="1" dirty="0" err="1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conservation</a:t>
                      </a:r>
                      <a:endParaRPr lang="nl-BE" sz="1800" b="1" i="1" dirty="0">
                        <a:solidFill>
                          <a:schemeClr val="bg1"/>
                        </a:solidFill>
                        <a:latin typeface="Bahnschrift Condensed" panose="020B0502040204020203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6AB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800" b="1" dirty="0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Beroepsgeheim / </a:t>
                      </a:r>
                      <a:r>
                        <a:rPr lang="nl-BE" sz="1800" b="1" i="1" dirty="0" err="1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Secret</a:t>
                      </a:r>
                      <a:r>
                        <a:rPr lang="nl-BE" sz="1800" b="1" i="1" dirty="0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 </a:t>
                      </a:r>
                      <a:r>
                        <a:rPr lang="nl-BE" sz="1800" b="1" i="1" dirty="0" err="1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professionnel</a:t>
                      </a:r>
                      <a:endParaRPr lang="nl-BE" sz="1800" b="1" i="1" dirty="0">
                        <a:solidFill>
                          <a:schemeClr val="bg1"/>
                        </a:solidFill>
                        <a:latin typeface="Bahnschrift Condensed" panose="020B0502040204020203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6ABB"/>
                    </a:solidFill>
                  </a:tcPr>
                </a:tc>
              </a:tr>
              <a:tr h="401193">
                <a:tc>
                  <a:txBody>
                    <a:bodyPr/>
                    <a:lstStyle/>
                    <a:p>
                      <a:r>
                        <a:rPr lang="nl-BE" sz="1800" b="1" dirty="0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Doeleinden en / </a:t>
                      </a:r>
                      <a:r>
                        <a:rPr lang="nl-BE" sz="1800" b="1" i="1" dirty="0" err="1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Finalités</a:t>
                      </a:r>
                      <a:r>
                        <a:rPr lang="nl-BE" sz="1800" b="1" i="1" dirty="0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 et</a:t>
                      </a:r>
                      <a:endParaRPr lang="nl-BE" sz="1800" b="1" i="1" dirty="0">
                        <a:solidFill>
                          <a:schemeClr val="bg1"/>
                        </a:solidFill>
                        <a:latin typeface="Bahnschrift Condensed" panose="020B0502040204020203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6AB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800" b="1" dirty="0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Verwerkingsverantwoordelijke / </a:t>
                      </a:r>
                      <a:r>
                        <a:rPr lang="nl-BE" sz="1800" b="1" i="1" dirty="0" err="1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Responsable</a:t>
                      </a:r>
                      <a:r>
                        <a:rPr lang="nl-BE" sz="1800" b="1" i="1" dirty="0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 du </a:t>
                      </a:r>
                      <a:r>
                        <a:rPr lang="nl-BE" sz="1800" b="1" i="1" dirty="0" err="1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traitement</a:t>
                      </a:r>
                      <a:endParaRPr lang="nl-BE" sz="1800" b="1" i="1" dirty="0">
                        <a:solidFill>
                          <a:schemeClr val="bg1"/>
                        </a:solidFill>
                        <a:latin typeface="Bahnschrift Condensed" panose="020B0502040204020203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6AB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800" b="1" dirty="0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Beperkte toegang / </a:t>
                      </a:r>
                      <a:r>
                        <a:rPr lang="nl-BE" sz="1800" b="1" i="1" dirty="0" err="1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Accès</a:t>
                      </a:r>
                      <a:r>
                        <a:rPr lang="nl-BE" sz="1800" b="1" i="1" dirty="0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 </a:t>
                      </a:r>
                      <a:r>
                        <a:rPr lang="nl-BE" sz="1800" b="1" i="1" dirty="0" err="1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limité</a:t>
                      </a:r>
                      <a:endParaRPr lang="nl-BE" sz="1800" b="1" i="1" dirty="0">
                        <a:solidFill>
                          <a:schemeClr val="bg1"/>
                        </a:solidFill>
                        <a:latin typeface="Bahnschrift Condensed" panose="020B0502040204020203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6ABB"/>
                    </a:solidFill>
                  </a:tcPr>
                </a:tc>
              </a:tr>
              <a:tr h="401193">
                <a:tc>
                  <a:txBody>
                    <a:bodyPr/>
                    <a:lstStyle/>
                    <a:p>
                      <a:r>
                        <a:rPr lang="nl-BE" sz="1800" b="1" dirty="0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‘</a:t>
                      </a:r>
                      <a:r>
                        <a:rPr lang="nl-BE" sz="1800" b="1" dirty="0" err="1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Less</a:t>
                      </a:r>
                      <a:r>
                        <a:rPr lang="nl-BE" sz="1800" b="1" baseline="0" dirty="0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 is more’</a:t>
                      </a:r>
                      <a:endParaRPr lang="nl-BE" sz="1800" b="1" dirty="0">
                        <a:solidFill>
                          <a:schemeClr val="bg1"/>
                        </a:solidFill>
                        <a:latin typeface="Bahnschrift Condensed" panose="020B0502040204020203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6AB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800" b="1" dirty="0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Integriteit / </a:t>
                      </a:r>
                      <a:r>
                        <a:rPr lang="nl-BE" sz="1800" b="1" i="1" dirty="0" err="1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Integrité</a:t>
                      </a:r>
                      <a:endParaRPr lang="nl-BE" sz="1800" b="1" i="1" dirty="0">
                        <a:solidFill>
                          <a:schemeClr val="bg1"/>
                        </a:solidFill>
                        <a:latin typeface="Bahnschrift Condensed" panose="020B0502040204020203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6AB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800" b="1" dirty="0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persoonsgegevens zijn / </a:t>
                      </a:r>
                      <a:r>
                        <a:rPr lang="nl-BE" sz="1800" b="1" i="1" dirty="0" err="1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données</a:t>
                      </a:r>
                      <a:r>
                        <a:rPr lang="nl-BE" sz="1800" b="1" i="1" baseline="0" dirty="0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 de </a:t>
                      </a:r>
                      <a:r>
                        <a:rPr lang="nl-BE" sz="1800" b="1" i="1" baseline="0" dirty="0" err="1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caractère</a:t>
                      </a:r>
                      <a:r>
                        <a:rPr lang="nl-BE" sz="1800" b="1" i="1" baseline="0" dirty="0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 </a:t>
                      </a:r>
                      <a:r>
                        <a:rPr lang="nl-BE" sz="1800" b="1" i="1" baseline="0" dirty="0" err="1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personnel</a:t>
                      </a:r>
                      <a:r>
                        <a:rPr lang="nl-BE" sz="1800" b="1" i="1" baseline="0" dirty="0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 </a:t>
                      </a:r>
                      <a:r>
                        <a:rPr lang="nl-BE" sz="1800" b="1" i="1" baseline="0" dirty="0" err="1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sont</a:t>
                      </a:r>
                      <a:endParaRPr lang="nl-BE" sz="1800" b="1" i="1" dirty="0">
                        <a:solidFill>
                          <a:schemeClr val="bg1"/>
                        </a:solidFill>
                        <a:latin typeface="Bahnschrift Condensed" panose="020B0502040204020203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6ABB"/>
                    </a:solidFill>
                  </a:tcPr>
                </a:tc>
              </a:tr>
              <a:tr h="401193">
                <a:tc>
                  <a:txBody>
                    <a:bodyPr/>
                    <a:lstStyle/>
                    <a:p>
                      <a:r>
                        <a:rPr lang="nl-BE" sz="1800" b="1" dirty="0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Correctheid / </a:t>
                      </a:r>
                      <a:r>
                        <a:rPr lang="nl-BE" sz="1800" b="1" i="1" dirty="0" err="1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Justesse</a:t>
                      </a:r>
                      <a:endParaRPr lang="nl-BE" sz="1800" b="1" i="1" dirty="0">
                        <a:solidFill>
                          <a:schemeClr val="bg1"/>
                        </a:solidFill>
                        <a:latin typeface="Bahnschrift Condensed" panose="020B0502040204020203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6AB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800" b="1" dirty="0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Wettelijke verplichting / </a:t>
                      </a:r>
                      <a:r>
                        <a:rPr lang="nl-BE" sz="1800" b="1" i="1" dirty="0" err="1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Obligation</a:t>
                      </a:r>
                      <a:r>
                        <a:rPr lang="nl-BE" sz="1800" b="1" i="1" dirty="0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 légale</a:t>
                      </a:r>
                      <a:endParaRPr lang="nl-BE" sz="1800" b="1" i="1" dirty="0">
                        <a:solidFill>
                          <a:schemeClr val="bg1"/>
                        </a:solidFill>
                        <a:latin typeface="Bahnschrift Condensed" panose="020B0502040204020203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6AB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800" b="1" dirty="0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In het oog springend / </a:t>
                      </a:r>
                      <a:r>
                        <a:rPr lang="nl-BE" sz="1800" b="1" i="1" dirty="0" err="1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Visible</a:t>
                      </a:r>
                      <a:endParaRPr lang="nl-BE" sz="1800" b="1" i="1" dirty="0">
                        <a:solidFill>
                          <a:schemeClr val="bg1"/>
                        </a:solidFill>
                        <a:latin typeface="Bahnschrift Condensed" panose="020B0502040204020203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6ABB"/>
                    </a:solidFill>
                  </a:tcPr>
                </a:tc>
              </a:tr>
              <a:tr h="401193">
                <a:tc>
                  <a:txBody>
                    <a:bodyPr/>
                    <a:lstStyle/>
                    <a:p>
                      <a:r>
                        <a:rPr lang="nl-BE" sz="1800" b="1" dirty="0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Verantwoording / </a:t>
                      </a:r>
                      <a:r>
                        <a:rPr lang="nl-BE" sz="1800" b="1" i="1" dirty="0" err="1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Justification</a:t>
                      </a:r>
                      <a:endParaRPr lang="nl-BE" sz="1800" b="1" i="1" dirty="0">
                        <a:solidFill>
                          <a:schemeClr val="bg1"/>
                        </a:solidFill>
                        <a:latin typeface="Bahnschrift Condensed" panose="020B0502040204020203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6AB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800" b="1" dirty="0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Duidelijk / </a:t>
                      </a:r>
                      <a:r>
                        <a:rPr lang="nl-BE" sz="1800" b="1" i="1" dirty="0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Clair</a:t>
                      </a:r>
                      <a:endParaRPr lang="nl-BE" sz="1800" b="1" i="1" dirty="0">
                        <a:solidFill>
                          <a:schemeClr val="bg1"/>
                        </a:solidFill>
                        <a:latin typeface="Bahnschrift Condensed" panose="020B0502040204020203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6AB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800" b="1" dirty="0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Vernietigen / </a:t>
                      </a:r>
                      <a:r>
                        <a:rPr lang="nl-BE" sz="1800" b="1" i="1" dirty="0" err="1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Détruire</a:t>
                      </a:r>
                      <a:endParaRPr lang="nl-BE" sz="1800" b="1" i="1" dirty="0">
                        <a:solidFill>
                          <a:schemeClr val="bg1"/>
                        </a:solidFill>
                        <a:latin typeface="Bahnschrift Condensed" panose="020B0502040204020203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6ABB"/>
                    </a:solidFill>
                  </a:tcPr>
                </a:tc>
              </a:tr>
              <a:tr h="401193">
                <a:tc>
                  <a:txBody>
                    <a:bodyPr/>
                    <a:lstStyle/>
                    <a:p>
                      <a:r>
                        <a:rPr lang="nl-BE" sz="1800" b="1" dirty="0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Informeren / </a:t>
                      </a:r>
                      <a:r>
                        <a:rPr lang="nl-BE" sz="1800" b="1" i="1" dirty="0" err="1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Informer</a:t>
                      </a:r>
                      <a:endParaRPr lang="nl-BE" sz="1800" b="1" i="1" dirty="0">
                        <a:solidFill>
                          <a:schemeClr val="bg1"/>
                        </a:solidFill>
                        <a:latin typeface="Bahnschrift Condensed" panose="020B0502040204020203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6AB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800" b="1" dirty="0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Geen maximum / </a:t>
                      </a:r>
                      <a:r>
                        <a:rPr lang="nl-BE" sz="1800" b="1" i="1" dirty="0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Pas</a:t>
                      </a:r>
                      <a:r>
                        <a:rPr lang="nl-BE" sz="1800" b="1" i="1" baseline="0" dirty="0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 de maximum</a:t>
                      </a:r>
                      <a:endParaRPr lang="nl-BE" sz="1800" b="1" i="1" dirty="0">
                        <a:solidFill>
                          <a:schemeClr val="bg1"/>
                        </a:solidFill>
                        <a:latin typeface="Bahnschrift Condensed" panose="020B0502040204020203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6AB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800" b="1" dirty="0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Geen</a:t>
                      </a:r>
                      <a:r>
                        <a:rPr lang="nl-BE" sz="1800" b="1" baseline="0" dirty="0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 fouten / </a:t>
                      </a:r>
                      <a:r>
                        <a:rPr lang="nl-BE" sz="1800" b="1" i="1" baseline="0" dirty="0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Pas de </a:t>
                      </a:r>
                      <a:r>
                        <a:rPr lang="nl-BE" sz="1800" b="1" i="1" baseline="0" dirty="0" err="1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fautes</a:t>
                      </a:r>
                      <a:endParaRPr lang="nl-BE" sz="1800" b="1" i="1" dirty="0">
                        <a:solidFill>
                          <a:schemeClr val="bg1"/>
                        </a:solidFill>
                        <a:latin typeface="Bahnschrift Condensed" panose="020B0502040204020203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6ABB"/>
                    </a:solidFill>
                  </a:tcPr>
                </a:tc>
              </a:tr>
              <a:tr h="401193">
                <a:tc>
                  <a:txBody>
                    <a:bodyPr/>
                    <a:lstStyle/>
                    <a:p>
                      <a:r>
                        <a:rPr lang="nl-BE" sz="1800" b="1" dirty="0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één geheel.  / </a:t>
                      </a:r>
                      <a:r>
                        <a:rPr lang="nl-BE" sz="1800" b="1" i="1" dirty="0" err="1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une</a:t>
                      </a:r>
                      <a:r>
                        <a:rPr lang="nl-BE" sz="1800" b="1" i="1" dirty="0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 </a:t>
                      </a:r>
                      <a:r>
                        <a:rPr lang="nl-BE" sz="1800" b="1" i="1" dirty="0" err="1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unité</a:t>
                      </a:r>
                      <a:r>
                        <a:rPr lang="nl-BE" sz="1800" b="1" i="1" dirty="0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.</a:t>
                      </a:r>
                      <a:endParaRPr lang="nl-BE" sz="1800" b="1" i="1" dirty="0">
                        <a:solidFill>
                          <a:schemeClr val="bg1"/>
                        </a:solidFill>
                        <a:latin typeface="Bahnschrift Condensed" panose="020B0502040204020203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6AB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800" b="1" i="1" dirty="0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Discretie / </a:t>
                      </a:r>
                      <a:r>
                        <a:rPr lang="nl-BE" sz="1800" b="1" i="1" dirty="0" err="1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Discrétion</a:t>
                      </a:r>
                      <a:endParaRPr lang="nl-BE" sz="1800" b="1" i="1" dirty="0">
                        <a:solidFill>
                          <a:schemeClr val="bg1"/>
                        </a:solidFill>
                        <a:latin typeface="Bahnschrift Condensed" panose="020B0502040204020203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6AB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800" b="1" dirty="0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Documenteren / </a:t>
                      </a:r>
                      <a:r>
                        <a:rPr lang="nl-BE" sz="1800" b="1" i="1" dirty="0" err="1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Documenter</a:t>
                      </a:r>
                      <a:endParaRPr lang="nl-BE" sz="1800" b="1" i="1" dirty="0">
                        <a:solidFill>
                          <a:schemeClr val="bg1"/>
                        </a:solidFill>
                        <a:latin typeface="Bahnschrift Condensed" panose="020B0502040204020203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6ABB"/>
                    </a:solidFill>
                  </a:tcPr>
                </a:tc>
              </a:tr>
              <a:tr h="401193">
                <a:tc>
                  <a:txBody>
                    <a:bodyPr/>
                    <a:lstStyle/>
                    <a:p>
                      <a:r>
                        <a:rPr lang="nl-BE" sz="1800" b="1" dirty="0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Bijhouden / </a:t>
                      </a:r>
                      <a:r>
                        <a:rPr lang="nl-BE" sz="1800" b="1" i="1" dirty="0" err="1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Garder</a:t>
                      </a:r>
                      <a:endParaRPr lang="nl-BE" sz="1800" b="1" i="1" dirty="0">
                        <a:solidFill>
                          <a:schemeClr val="bg1"/>
                        </a:solidFill>
                        <a:latin typeface="Bahnschrift Condensed" panose="020B0502040204020203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6AB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800" b="1" i="1" dirty="0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Algemeen belang / </a:t>
                      </a:r>
                      <a:r>
                        <a:rPr lang="nl-BE" sz="1800" b="1" i="1" dirty="0" err="1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Intérêt</a:t>
                      </a:r>
                      <a:r>
                        <a:rPr lang="nl-BE" sz="1800" b="1" i="1" dirty="0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 </a:t>
                      </a:r>
                      <a:r>
                        <a:rPr lang="nl-BE" sz="1800" b="1" i="1" dirty="0" err="1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publique</a:t>
                      </a:r>
                      <a:endParaRPr lang="nl-BE" sz="1800" b="1" i="1" dirty="0">
                        <a:solidFill>
                          <a:schemeClr val="bg1"/>
                        </a:solidFill>
                        <a:latin typeface="Bahnschrift Condensed" panose="020B0502040204020203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6AB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800" b="1" dirty="0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Enkel wat</a:t>
                      </a:r>
                      <a:r>
                        <a:rPr lang="nl-BE" sz="1800" b="1" baseline="0" dirty="0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 nodig is / </a:t>
                      </a:r>
                      <a:r>
                        <a:rPr lang="nl-BE" sz="1800" b="1" i="1" baseline="0" dirty="0" err="1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Seulement</a:t>
                      </a:r>
                      <a:r>
                        <a:rPr lang="nl-BE" sz="1800" b="1" i="1" baseline="0" dirty="0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 </a:t>
                      </a:r>
                      <a:r>
                        <a:rPr lang="nl-BE" sz="1800" b="1" i="1" baseline="0" dirty="0" err="1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qui</a:t>
                      </a:r>
                      <a:r>
                        <a:rPr lang="nl-BE" sz="1800" b="1" i="1" baseline="0" dirty="0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 </a:t>
                      </a:r>
                      <a:r>
                        <a:rPr lang="nl-BE" sz="1800" b="1" i="1" baseline="0" dirty="0" err="1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est</a:t>
                      </a:r>
                      <a:r>
                        <a:rPr lang="nl-BE" sz="1800" b="1" i="1" baseline="0" dirty="0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 nécessaire</a:t>
                      </a:r>
                      <a:endParaRPr lang="nl-BE" sz="1800" b="1" i="1" dirty="0">
                        <a:solidFill>
                          <a:schemeClr val="bg1"/>
                        </a:solidFill>
                        <a:latin typeface="Bahnschrift Condensed" panose="020B0502040204020203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6ABB"/>
                    </a:solidFill>
                  </a:tcPr>
                </a:tc>
              </a:tr>
            </a:tbl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>
          <a:xfrm>
            <a:off x="683568" y="71663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BE" dirty="0">
                <a:solidFill>
                  <a:srgbClr val="4E4387"/>
                </a:solidFill>
              </a:rPr>
              <a:t>2</a:t>
            </a:r>
            <a:r>
              <a:rPr lang="nl-BE" dirty="0" smtClean="0">
                <a:solidFill>
                  <a:srgbClr val="4E4387"/>
                </a:solidFill>
              </a:rPr>
              <a:t>. Principes / </a:t>
            </a:r>
            <a:r>
              <a:rPr lang="nl-BE" i="1" dirty="0" smtClean="0">
                <a:solidFill>
                  <a:srgbClr val="4E4387"/>
                </a:solidFill>
              </a:rPr>
              <a:t>Principes</a:t>
            </a:r>
            <a:endParaRPr lang="en-US" i="1" dirty="0">
              <a:solidFill>
                <a:srgbClr val="4E4387"/>
              </a:solidFill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395536" y="1214663"/>
            <a:ext cx="563205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2000" dirty="0" smtClean="0">
                <a:solidFill>
                  <a:srgbClr val="776ABB"/>
                </a:solidFill>
                <a:latin typeface="+mj-lt"/>
                <a:ea typeface="+mj-ea"/>
                <a:cs typeface="+mj-cs"/>
              </a:rPr>
              <a:t>Oefening 1: </a:t>
            </a:r>
            <a:r>
              <a:rPr lang="nl-BE" sz="2000" dirty="0">
                <a:solidFill>
                  <a:srgbClr val="776ABB"/>
                </a:solidFill>
                <a:latin typeface="+mj-lt"/>
                <a:ea typeface="+mj-ea"/>
                <a:cs typeface="+mj-cs"/>
              </a:rPr>
              <a:t>Plaats drie vakken bij het juiste principe.</a:t>
            </a:r>
          </a:p>
          <a:p>
            <a:r>
              <a:rPr lang="nl-BE" sz="2000" i="1" dirty="0" err="1" smtClean="0">
                <a:solidFill>
                  <a:srgbClr val="776ABB"/>
                </a:solidFill>
                <a:latin typeface="+mj-lt"/>
                <a:ea typeface="+mj-ea"/>
                <a:cs typeface="+mj-cs"/>
              </a:rPr>
              <a:t>Exercice</a:t>
            </a:r>
            <a:r>
              <a:rPr lang="nl-BE" sz="2000" i="1" dirty="0" smtClean="0">
                <a:solidFill>
                  <a:srgbClr val="776ABB"/>
                </a:solidFill>
                <a:latin typeface="+mj-lt"/>
                <a:ea typeface="+mj-ea"/>
                <a:cs typeface="+mj-cs"/>
              </a:rPr>
              <a:t> 1: </a:t>
            </a:r>
            <a:r>
              <a:rPr lang="nl-BE" sz="2000" i="1" dirty="0" err="1" smtClean="0">
                <a:solidFill>
                  <a:srgbClr val="776ABB"/>
                </a:solidFill>
                <a:latin typeface="+mj-lt"/>
                <a:ea typeface="+mj-ea"/>
                <a:cs typeface="+mj-cs"/>
              </a:rPr>
              <a:t>Liez</a:t>
            </a:r>
            <a:r>
              <a:rPr lang="nl-BE" sz="2000" i="1" dirty="0" smtClean="0">
                <a:solidFill>
                  <a:srgbClr val="776ABB"/>
                </a:solidFill>
                <a:latin typeface="+mj-lt"/>
                <a:ea typeface="+mj-ea"/>
                <a:cs typeface="+mj-cs"/>
              </a:rPr>
              <a:t> </a:t>
            </a:r>
            <a:r>
              <a:rPr lang="nl-BE" sz="2000" i="1" dirty="0" err="1">
                <a:solidFill>
                  <a:srgbClr val="776ABB"/>
                </a:solidFill>
                <a:latin typeface="+mj-lt"/>
                <a:ea typeface="+mj-ea"/>
                <a:cs typeface="+mj-cs"/>
              </a:rPr>
              <a:t>trois</a:t>
            </a:r>
            <a:r>
              <a:rPr lang="nl-BE" sz="2000" i="1" dirty="0">
                <a:solidFill>
                  <a:srgbClr val="776ABB"/>
                </a:solidFill>
                <a:latin typeface="+mj-lt"/>
                <a:ea typeface="+mj-ea"/>
                <a:cs typeface="+mj-cs"/>
              </a:rPr>
              <a:t> </a:t>
            </a:r>
            <a:r>
              <a:rPr lang="nl-BE" sz="2000" i="1" dirty="0" smtClean="0">
                <a:solidFill>
                  <a:srgbClr val="776ABB"/>
                </a:solidFill>
                <a:latin typeface="+mj-lt"/>
                <a:ea typeface="+mj-ea"/>
                <a:cs typeface="+mj-cs"/>
              </a:rPr>
              <a:t>cases au bon principe. </a:t>
            </a:r>
            <a:endParaRPr lang="nl-BE" sz="2000" i="1" dirty="0">
              <a:solidFill>
                <a:srgbClr val="776ABB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055684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ijdelijke aanduiding voor inhou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6939122"/>
              </p:ext>
            </p:extLst>
          </p:nvPr>
        </p:nvGraphicFramePr>
        <p:xfrm>
          <a:off x="353970" y="620688"/>
          <a:ext cx="8640960" cy="4620759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880320"/>
                <a:gridCol w="2880320"/>
                <a:gridCol w="2880320"/>
              </a:tblGrid>
              <a:tr h="660101">
                <a:tc>
                  <a:txBody>
                    <a:bodyPr/>
                    <a:lstStyle/>
                    <a:p>
                      <a:r>
                        <a:rPr lang="nl-BE" sz="1800" b="1" dirty="0" smtClean="0">
                          <a:solidFill>
                            <a:srgbClr val="7030A0"/>
                          </a:solidFill>
                          <a:latin typeface="Bahnschrift Condensed" panose="020B0502040204020203" pitchFamily="34" charset="0"/>
                        </a:rPr>
                        <a:t>Toestemming / </a:t>
                      </a:r>
                      <a:r>
                        <a:rPr lang="nl-BE" sz="1800" b="1" i="1" dirty="0" err="1" smtClean="0">
                          <a:solidFill>
                            <a:srgbClr val="7030A0"/>
                          </a:solidFill>
                          <a:latin typeface="Bahnschrift Condensed" panose="020B0502040204020203" pitchFamily="34" charset="0"/>
                        </a:rPr>
                        <a:t>Consentement</a:t>
                      </a:r>
                      <a:endParaRPr lang="nl-BE" sz="1800" b="1" i="1" dirty="0">
                        <a:solidFill>
                          <a:srgbClr val="7030A0"/>
                        </a:solidFill>
                        <a:latin typeface="Bahnschrift Condensed" panose="020B0502040204020203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800" b="1" dirty="0" smtClean="0">
                          <a:solidFill>
                            <a:srgbClr val="FF0000"/>
                          </a:solidFill>
                          <a:latin typeface="Bahnschrift Condensed" panose="020B0502040204020203" pitchFamily="34" charset="0"/>
                        </a:rPr>
                        <a:t>Bewaartermijnen / </a:t>
                      </a:r>
                      <a:r>
                        <a:rPr lang="nl-BE" sz="1800" b="1" i="1" dirty="0" err="1" smtClean="0">
                          <a:solidFill>
                            <a:srgbClr val="FF0000"/>
                          </a:solidFill>
                          <a:latin typeface="Bahnschrift Condensed" panose="020B0502040204020203" pitchFamily="34" charset="0"/>
                        </a:rPr>
                        <a:t>Délais</a:t>
                      </a:r>
                      <a:r>
                        <a:rPr lang="nl-BE" sz="1800" b="1" i="1" dirty="0" smtClean="0">
                          <a:solidFill>
                            <a:srgbClr val="FF0000"/>
                          </a:solidFill>
                          <a:latin typeface="Bahnschrift Condensed" panose="020B0502040204020203" pitchFamily="34" charset="0"/>
                        </a:rPr>
                        <a:t> de </a:t>
                      </a:r>
                      <a:r>
                        <a:rPr lang="nl-BE" sz="1800" b="1" i="1" dirty="0" err="1" smtClean="0">
                          <a:solidFill>
                            <a:srgbClr val="FF0000"/>
                          </a:solidFill>
                          <a:latin typeface="Bahnschrift Condensed" panose="020B0502040204020203" pitchFamily="34" charset="0"/>
                        </a:rPr>
                        <a:t>conservation</a:t>
                      </a:r>
                      <a:endParaRPr lang="nl-BE" sz="1800" b="1" i="1" dirty="0">
                        <a:solidFill>
                          <a:srgbClr val="FF0000"/>
                        </a:solidFill>
                        <a:latin typeface="Bahnschrift Condensed" panose="020B0502040204020203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800" b="1" dirty="0" smtClean="0">
                          <a:latin typeface="Bahnschrift Condensed" panose="020B0502040204020203" pitchFamily="34" charset="0"/>
                        </a:rPr>
                        <a:t>Beroepsgeheim / </a:t>
                      </a:r>
                      <a:r>
                        <a:rPr lang="nl-BE" sz="1800" b="1" i="1" dirty="0" err="1" smtClean="0">
                          <a:latin typeface="Bahnschrift Condensed" panose="020B0502040204020203" pitchFamily="34" charset="0"/>
                        </a:rPr>
                        <a:t>Secret</a:t>
                      </a:r>
                      <a:r>
                        <a:rPr lang="nl-BE" sz="1800" b="1" i="1" dirty="0" smtClean="0">
                          <a:latin typeface="Bahnschrift Condensed" panose="020B0502040204020203" pitchFamily="34" charset="0"/>
                        </a:rPr>
                        <a:t> </a:t>
                      </a:r>
                      <a:r>
                        <a:rPr lang="nl-BE" sz="1800" b="1" i="1" dirty="0" err="1" smtClean="0">
                          <a:latin typeface="Bahnschrift Condensed" panose="020B0502040204020203" pitchFamily="34" charset="0"/>
                        </a:rPr>
                        <a:t>professionnel</a:t>
                      </a:r>
                      <a:endParaRPr lang="nl-BE" sz="1800" b="1" i="1" dirty="0">
                        <a:latin typeface="Bahnschrift Condensed" panose="020B0502040204020203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28676">
                <a:tc>
                  <a:txBody>
                    <a:bodyPr/>
                    <a:lstStyle/>
                    <a:p>
                      <a:r>
                        <a:rPr lang="nl-BE" sz="1800" b="1" i="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Bahnschrift Condensed" panose="020B0502040204020203" pitchFamily="34" charset="0"/>
                          <a:ea typeface="+mn-ea"/>
                          <a:cs typeface="+mn-cs"/>
                        </a:rPr>
                        <a:t>Doeleinden en</a:t>
                      </a:r>
                      <a:r>
                        <a:rPr lang="nl-BE" sz="1800" b="1" i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Bahnschrift Condensed" panose="020B0502040204020203" pitchFamily="34" charset="0"/>
                          <a:ea typeface="+mn-ea"/>
                          <a:cs typeface="+mn-cs"/>
                        </a:rPr>
                        <a:t> / </a:t>
                      </a:r>
                      <a:r>
                        <a:rPr lang="nl-BE" sz="1800" b="1" i="1" kern="1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Bahnschrift Condensed" panose="020B0502040204020203" pitchFamily="34" charset="0"/>
                          <a:ea typeface="+mn-ea"/>
                          <a:cs typeface="+mn-cs"/>
                        </a:rPr>
                        <a:t>Finalités</a:t>
                      </a:r>
                      <a:r>
                        <a:rPr lang="nl-BE" sz="1800" b="1" i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Bahnschrift Condensed" panose="020B0502040204020203" pitchFamily="34" charset="0"/>
                          <a:ea typeface="+mn-ea"/>
                          <a:cs typeface="+mn-cs"/>
                        </a:rPr>
                        <a:t> et</a:t>
                      </a:r>
                      <a:endParaRPr lang="nl-BE" sz="1800" b="1" i="1" kern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Bahnschrift Condensed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8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Bahnschrift Condensed" panose="020B0502040204020203" pitchFamily="34" charset="0"/>
                        </a:rPr>
                        <a:t>Verwerkingsverantwoordelijke / </a:t>
                      </a:r>
                      <a:r>
                        <a:rPr lang="nl-BE" sz="1800" b="1" i="1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Bahnschrift Condensed" panose="020B0502040204020203" pitchFamily="34" charset="0"/>
                        </a:rPr>
                        <a:t>Responsable</a:t>
                      </a:r>
                      <a:r>
                        <a:rPr lang="nl-BE" sz="18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Bahnschrift Condensed" panose="020B0502040204020203" pitchFamily="34" charset="0"/>
                        </a:rPr>
                        <a:t> du </a:t>
                      </a:r>
                      <a:r>
                        <a:rPr lang="nl-BE" sz="1800" b="1" i="1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Bahnschrift Condensed" panose="020B0502040204020203" pitchFamily="34" charset="0"/>
                        </a:rPr>
                        <a:t>traitement</a:t>
                      </a:r>
                      <a:endParaRPr lang="nl-BE" sz="1800" b="1" i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Bahnschrift Condensed" panose="020B0502040204020203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800" b="1" dirty="0" smtClean="0">
                          <a:latin typeface="Bahnschrift Condensed" panose="020B0502040204020203" pitchFamily="34" charset="0"/>
                        </a:rPr>
                        <a:t>Beperkte toegang / </a:t>
                      </a:r>
                      <a:r>
                        <a:rPr lang="nl-BE" sz="1800" b="1" i="1" dirty="0" err="1" smtClean="0">
                          <a:latin typeface="Bahnschrift Condensed" panose="020B0502040204020203" pitchFamily="34" charset="0"/>
                        </a:rPr>
                        <a:t>Accès</a:t>
                      </a:r>
                      <a:r>
                        <a:rPr lang="nl-BE" sz="1800" b="1" i="1" dirty="0" smtClean="0">
                          <a:latin typeface="Bahnschrift Condensed" panose="020B0502040204020203" pitchFamily="34" charset="0"/>
                        </a:rPr>
                        <a:t> </a:t>
                      </a:r>
                      <a:r>
                        <a:rPr lang="nl-BE" sz="1800" b="1" i="1" dirty="0" err="1" smtClean="0">
                          <a:latin typeface="Bahnschrift Condensed" panose="020B0502040204020203" pitchFamily="34" charset="0"/>
                        </a:rPr>
                        <a:t>limité</a:t>
                      </a:r>
                      <a:endParaRPr lang="nl-BE" sz="1800" b="1" i="1" dirty="0">
                        <a:latin typeface="Bahnschrift Condensed" panose="020B0502040204020203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28676">
                <a:tc>
                  <a:txBody>
                    <a:bodyPr/>
                    <a:lstStyle/>
                    <a:p>
                      <a:r>
                        <a:rPr lang="nl-BE" sz="1800" b="1" dirty="0" smtClean="0">
                          <a:solidFill>
                            <a:srgbClr val="00B0F0"/>
                          </a:solidFill>
                          <a:latin typeface="Bahnschrift Condensed" panose="020B0502040204020203" pitchFamily="34" charset="0"/>
                        </a:rPr>
                        <a:t>‘</a:t>
                      </a:r>
                      <a:r>
                        <a:rPr lang="nl-BE" sz="1800" b="1" dirty="0" err="1" smtClean="0">
                          <a:solidFill>
                            <a:srgbClr val="00B0F0"/>
                          </a:solidFill>
                          <a:latin typeface="Bahnschrift Condensed" panose="020B0502040204020203" pitchFamily="34" charset="0"/>
                        </a:rPr>
                        <a:t>Less</a:t>
                      </a:r>
                      <a:r>
                        <a:rPr lang="nl-BE" sz="1800" b="1" baseline="0" dirty="0" smtClean="0">
                          <a:solidFill>
                            <a:srgbClr val="00B0F0"/>
                          </a:solidFill>
                          <a:latin typeface="Bahnschrift Condensed" panose="020B0502040204020203" pitchFamily="34" charset="0"/>
                        </a:rPr>
                        <a:t> is more’</a:t>
                      </a:r>
                      <a:endParaRPr lang="nl-BE" sz="1800" b="1" dirty="0">
                        <a:solidFill>
                          <a:srgbClr val="00B0F0"/>
                        </a:solidFill>
                        <a:latin typeface="Bahnschrift Condensed" panose="020B0502040204020203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800" b="1" dirty="0" smtClean="0">
                          <a:solidFill>
                            <a:srgbClr val="00B050"/>
                          </a:solidFill>
                          <a:latin typeface="Bahnschrift Condensed" panose="020B0502040204020203" pitchFamily="34" charset="0"/>
                        </a:rPr>
                        <a:t>Integriteit / </a:t>
                      </a:r>
                      <a:r>
                        <a:rPr lang="nl-BE" sz="1800" b="1" i="1" dirty="0" err="1" smtClean="0">
                          <a:solidFill>
                            <a:srgbClr val="00B050"/>
                          </a:solidFill>
                          <a:latin typeface="Bahnschrift Condensed" panose="020B0502040204020203" pitchFamily="34" charset="0"/>
                        </a:rPr>
                        <a:t>Integrité</a:t>
                      </a:r>
                      <a:endParaRPr lang="nl-BE" sz="1800" b="1" i="1" dirty="0">
                        <a:solidFill>
                          <a:srgbClr val="00B050"/>
                        </a:solidFill>
                        <a:latin typeface="Bahnschrift Condensed" panose="020B0502040204020203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800" b="1" i="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Bahnschrift Condensed" panose="020B0502040204020203" pitchFamily="34" charset="0"/>
                          <a:ea typeface="+mn-ea"/>
                          <a:cs typeface="+mn-cs"/>
                        </a:rPr>
                        <a:t>persoonsgegevens zijn / </a:t>
                      </a:r>
                      <a:r>
                        <a:rPr lang="nl-BE" sz="1800" b="1" i="1" kern="1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Bahnschrift Condensed" panose="020B0502040204020203" pitchFamily="34" charset="0"/>
                          <a:ea typeface="+mn-ea"/>
                          <a:cs typeface="+mn-cs"/>
                        </a:rPr>
                        <a:t>données</a:t>
                      </a:r>
                      <a:r>
                        <a:rPr lang="nl-BE" sz="1800" b="1" i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Bahnschrift Condensed" panose="020B0502040204020203" pitchFamily="34" charset="0"/>
                          <a:ea typeface="+mn-ea"/>
                          <a:cs typeface="+mn-cs"/>
                        </a:rPr>
                        <a:t> de </a:t>
                      </a:r>
                      <a:r>
                        <a:rPr lang="nl-BE" sz="1800" b="1" i="1" kern="1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Bahnschrift Condensed" panose="020B0502040204020203" pitchFamily="34" charset="0"/>
                          <a:ea typeface="+mn-ea"/>
                          <a:cs typeface="+mn-cs"/>
                        </a:rPr>
                        <a:t>caractère</a:t>
                      </a:r>
                      <a:r>
                        <a:rPr lang="nl-BE" sz="1800" b="1" i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Bahnschrift Condensed" panose="020B0502040204020203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nl-BE" sz="1800" b="1" i="1" kern="1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Bahnschrift Condensed" panose="020B0502040204020203" pitchFamily="34" charset="0"/>
                          <a:ea typeface="+mn-ea"/>
                          <a:cs typeface="+mn-cs"/>
                        </a:rPr>
                        <a:t>personnel</a:t>
                      </a:r>
                      <a:r>
                        <a:rPr lang="nl-BE" sz="1800" b="1" i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Bahnschrift Condensed" panose="020B0502040204020203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nl-BE" sz="1800" b="1" i="1" kern="1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Bahnschrift Condensed" panose="020B0502040204020203" pitchFamily="34" charset="0"/>
                          <a:ea typeface="+mn-ea"/>
                          <a:cs typeface="+mn-cs"/>
                        </a:rPr>
                        <a:t>sont</a:t>
                      </a:r>
                      <a:endParaRPr lang="nl-BE" sz="1800" b="1" i="1" kern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Bahnschrift Condensed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28676">
                <a:tc>
                  <a:txBody>
                    <a:bodyPr/>
                    <a:lstStyle/>
                    <a:p>
                      <a:r>
                        <a:rPr lang="nl-BE" sz="1800" b="1" dirty="0" smtClean="0">
                          <a:solidFill>
                            <a:srgbClr val="00B050"/>
                          </a:solidFill>
                          <a:latin typeface="Bahnschrift Condensed" panose="020B0502040204020203" pitchFamily="34" charset="0"/>
                        </a:rPr>
                        <a:t>Correctheid / </a:t>
                      </a:r>
                      <a:r>
                        <a:rPr lang="nl-BE" sz="1800" b="1" i="1" dirty="0" err="1" smtClean="0">
                          <a:solidFill>
                            <a:srgbClr val="00B050"/>
                          </a:solidFill>
                          <a:latin typeface="Bahnschrift Condensed" panose="020B0502040204020203" pitchFamily="34" charset="0"/>
                        </a:rPr>
                        <a:t>Justesse</a:t>
                      </a:r>
                      <a:endParaRPr lang="nl-BE" sz="1800" b="1" i="1" dirty="0">
                        <a:solidFill>
                          <a:srgbClr val="00B050"/>
                        </a:solidFill>
                        <a:latin typeface="Bahnschrift Condensed" panose="020B0502040204020203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800" b="1" dirty="0" smtClean="0">
                          <a:solidFill>
                            <a:srgbClr val="7030A0"/>
                          </a:solidFill>
                          <a:latin typeface="Bahnschrift Condensed" panose="020B0502040204020203" pitchFamily="34" charset="0"/>
                        </a:rPr>
                        <a:t>Wettelijke verplichting / </a:t>
                      </a:r>
                      <a:r>
                        <a:rPr lang="nl-BE" sz="1800" b="1" i="1" dirty="0" err="1" smtClean="0">
                          <a:solidFill>
                            <a:srgbClr val="7030A0"/>
                          </a:solidFill>
                          <a:latin typeface="Bahnschrift Condensed" panose="020B0502040204020203" pitchFamily="34" charset="0"/>
                        </a:rPr>
                        <a:t>Obligation</a:t>
                      </a:r>
                      <a:r>
                        <a:rPr lang="nl-BE" sz="1800" b="1" i="1" dirty="0" smtClean="0">
                          <a:solidFill>
                            <a:srgbClr val="7030A0"/>
                          </a:solidFill>
                          <a:latin typeface="Bahnschrift Condensed" panose="020B0502040204020203" pitchFamily="34" charset="0"/>
                        </a:rPr>
                        <a:t> légale</a:t>
                      </a:r>
                      <a:endParaRPr lang="nl-BE" sz="1800" b="1" i="1" dirty="0">
                        <a:solidFill>
                          <a:srgbClr val="7030A0"/>
                        </a:solidFill>
                        <a:latin typeface="Bahnschrift Condensed" panose="020B0502040204020203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Bahnschrift Condensed" panose="020B0502040204020203" pitchFamily="34" charset="0"/>
                        </a:rPr>
                        <a:t>In het oog springend / </a:t>
                      </a:r>
                      <a:r>
                        <a:rPr lang="nl-BE" sz="1800" b="1" i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Bahnschrift Condensed" panose="020B0502040204020203" pitchFamily="34" charset="0"/>
                        </a:rPr>
                        <a:t>Visible</a:t>
                      </a:r>
                      <a:endParaRPr lang="nl-BE" sz="1800" b="1" i="1" dirty="0">
                        <a:solidFill>
                          <a:schemeClr val="tx2">
                            <a:lumMod val="75000"/>
                          </a:schemeClr>
                        </a:solidFill>
                        <a:latin typeface="Bahnschrift Condensed" panose="020B0502040204020203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28676">
                <a:tc>
                  <a:txBody>
                    <a:bodyPr/>
                    <a:lstStyle/>
                    <a:p>
                      <a:r>
                        <a:rPr lang="nl-BE" sz="18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Bahnschrift Condensed" panose="020B0502040204020203" pitchFamily="34" charset="0"/>
                        </a:rPr>
                        <a:t>Verantwoording</a:t>
                      </a:r>
                      <a:r>
                        <a:rPr lang="nl-BE" sz="1800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Bahnschrift Condensed" panose="020B0502040204020203" pitchFamily="34" charset="0"/>
                        </a:rPr>
                        <a:t> </a:t>
                      </a:r>
                      <a:r>
                        <a:rPr lang="nl-BE" sz="18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Bahnschrift Condensed" panose="020B0502040204020203" pitchFamily="34" charset="0"/>
                        </a:rPr>
                        <a:t>/ </a:t>
                      </a:r>
                      <a:r>
                        <a:rPr lang="nl-BE" sz="1800" b="1" i="1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Bahnschrift Condensed" panose="020B0502040204020203" pitchFamily="34" charset="0"/>
                        </a:rPr>
                        <a:t>Justification</a:t>
                      </a:r>
                      <a:endParaRPr lang="nl-BE" sz="1800" b="1" i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Bahnschrift Condensed" panose="020B0502040204020203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800" b="1" dirty="0" smtClean="0">
                          <a:solidFill>
                            <a:srgbClr val="002060"/>
                          </a:solidFill>
                          <a:latin typeface="Bahnschrift Condensed" panose="020B0502040204020203" pitchFamily="34" charset="0"/>
                        </a:rPr>
                        <a:t>Duidelijk / </a:t>
                      </a:r>
                      <a:r>
                        <a:rPr lang="nl-BE" sz="1800" b="1" i="1" dirty="0" smtClean="0">
                          <a:solidFill>
                            <a:srgbClr val="002060"/>
                          </a:solidFill>
                          <a:latin typeface="Bahnschrift Condensed" panose="020B0502040204020203" pitchFamily="34" charset="0"/>
                        </a:rPr>
                        <a:t>Clair</a:t>
                      </a:r>
                      <a:endParaRPr lang="nl-BE" sz="1800" b="1" i="1" dirty="0">
                        <a:solidFill>
                          <a:srgbClr val="002060"/>
                        </a:solidFill>
                        <a:latin typeface="Bahnschrift Condensed" panose="020B0502040204020203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800" b="1" dirty="0" smtClean="0">
                          <a:solidFill>
                            <a:srgbClr val="FF0000"/>
                          </a:solidFill>
                          <a:latin typeface="Bahnschrift Condensed" panose="020B0502040204020203" pitchFamily="34" charset="0"/>
                        </a:rPr>
                        <a:t>Vernietigen / </a:t>
                      </a:r>
                      <a:r>
                        <a:rPr lang="nl-BE" sz="1800" b="1" i="1" dirty="0" err="1" smtClean="0">
                          <a:solidFill>
                            <a:srgbClr val="FF0000"/>
                          </a:solidFill>
                          <a:latin typeface="Bahnschrift Condensed" panose="020B0502040204020203" pitchFamily="34" charset="0"/>
                        </a:rPr>
                        <a:t>Détruire</a:t>
                      </a:r>
                      <a:endParaRPr lang="nl-BE" sz="1800" b="1" i="1" dirty="0">
                        <a:solidFill>
                          <a:srgbClr val="FF0000"/>
                        </a:solidFill>
                        <a:latin typeface="Bahnschrift Condensed" panose="020B0502040204020203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8639">
                <a:tc>
                  <a:txBody>
                    <a:bodyPr/>
                    <a:lstStyle/>
                    <a:p>
                      <a:r>
                        <a:rPr lang="nl-BE" sz="1800" b="1" dirty="0" smtClean="0">
                          <a:solidFill>
                            <a:srgbClr val="002060"/>
                          </a:solidFill>
                          <a:latin typeface="Bahnschrift Condensed" panose="020B0502040204020203" pitchFamily="34" charset="0"/>
                        </a:rPr>
                        <a:t>Informeren / </a:t>
                      </a:r>
                      <a:r>
                        <a:rPr lang="nl-BE" sz="1800" b="1" i="1" dirty="0" err="1" smtClean="0">
                          <a:solidFill>
                            <a:srgbClr val="002060"/>
                          </a:solidFill>
                          <a:latin typeface="Bahnschrift Condensed" panose="020B0502040204020203" pitchFamily="34" charset="0"/>
                        </a:rPr>
                        <a:t>Informer</a:t>
                      </a:r>
                      <a:endParaRPr lang="nl-BE" sz="1800" b="1" i="1" dirty="0">
                        <a:solidFill>
                          <a:srgbClr val="002060"/>
                        </a:solidFill>
                        <a:latin typeface="Bahnschrift Condensed" panose="020B0502040204020203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800" b="1" dirty="0" smtClean="0">
                          <a:solidFill>
                            <a:srgbClr val="00B0F0"/>
                          </a:solidFill>
                          <a:latin typeface="Bahnschrift Condensed" panose="020B0502040204020203" pitchFamily="34" charset="0"/>
                        </a:rPr>
                        <a:t>Geen maximum / </a:t>
                      </a:r>
                      <a:r>
                        <a:rPr lang="nl-BE" sz="1800" b="1" i="1" dirty="0" smtClean="0">
                          <a:solidFill>
                            <a:srgbClr val="00B0F0"/>
                          </a:solidFill>
                          <a:latin typeface="Bahnschrift Condensed" panose="020B0502040204020203" pitchFamily="34" charset="0"/>
                        </a:rPr>
                        <a:t>Pas</a:t>
                      </a:r>
                      <a:r>
                        <a:rPr lang="nl-BE" sz="1800" b="1" i="1" baseline="0" dirty="0" smtClean="0">
                          <a:solidFill>
                            <a:srgbClr val="00B0F0"/>
                          </a:solidFill>
                          <a:latin typeface="Bahnschrift Condensed" panose="020B0502040204020203" pitchFamily="34" charset="0"/>
                        </a:rPr>
                        <a:t> de maximum</a:t>
                      </a:r>
                      <a:endParaRPr lang="nl-BE" sz="1800" b="1" i="1" dirty="0">
                        <a:solidFill>
                          <a:srgbClr val="00B0F0"/>
                        </a:solidFill>
                        <a:latin typeface="Bahnschrift Condensed" panose="020B0502040204020203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800" b="1" dirty="0" smtClean="0">
                          <a:solidFill>
                            <a:srgbClr val="00B050"/>
                          </a:solidFill>
                          <a:latin typeface="Bahnschrift Condensed" panose="020B0502040204020203" pitchFamily="34" charset="0"/>
                        </a:rPr>
                        <a:t>Geen</a:t>
                      </a:r>
                      <a:r>
                        <a:rPr lang="nl-BE" sz="1800" b="1" baseline="0" dirty="0" smtClean="0">
                          <a:solidFill>
                            <a:srgbClr val="00B050"/>
                          </a:solidFill>
                          <a:latin typeface="Bahnschrift Condensed" panose="020B0502040204020203" pitchFamily="34" charset="0"/>
                        </a:rPr>
                        <a:t> fouten / </a:t>
                      </a:r>
                      <a:r>
                        <a:rPr lang="nl-BE" sz="1800" b="1" i="1" baseline="0" dirty="0" smtClean="0">
                          <a:solidFill>
                            <a:srgbClr val="00B050"/>
                          </a:solidFill>
                          <a:latin typeface="Bahnschrift Condensed" panose="020B0502040204020203" pitchFamily="34" charset="0"/>
                        </a:rPr>
                        <a:t>Pas de </a:t>
                      </a:r>
                      <a:r>
                        <a:rPr lang="nl-BE" sz="1800" b="1" i="1" baseline="0" dirty="0" err="1" smtClean="0">
                          <a:solidFill>
                            <a:srgbClr val="00B050"/>
                          </a:solidFill>
                          <a:latin typeface="Bahnschrift Condensed" panose="020B0502040204020203" pitchFamily="34" charset="0"/>
                        </a:rPr>
                        <a:t>fautes</a:t>
                      </a:r>
                      <a:endParaRPr lang="nl-BE" sz="1800" b="1" i="1" dirty="0">
                        <a:solidFill>
                          <a:srgbClr val="00B050"/>
                        </a:solidFill>
                        <a:latin typeface="Bahnschrift Condensed" panose="020B0502040204020203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863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nl-BE" sz="1800" b="1" i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Bahnschrift Condensed" panose="020B0502040204020203" pitchFamily="34" charset="0"/>
                          <a:ea typeface="+mn-ea"/>
                          <a:cs typeface="+mn-cs"/>
                        </a:rPr>
                        <a:t>één geheel. / </a:t>
                      </a:r>
                      <a:r>
                        <a:rPr lang="nl-BE" sz="1800" b="1" i="1" kern="1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Bahnschrift Condensed" panose="020B0502040204020203" pitchFamily="34" charset="0"/>
                          <a:ea typeface="+mn-ea"/>
                          <a:cs typeface="+mn-cs"/>
                        </a:rPr>
                        <a:t>une</a:t>
                      </a:r>
                      <a:r>
                        <a:rPr lang="nl-BE" sz="1800" b="1" i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Bahnschrift Condensed" panose="020B0502040204020203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nl-BE" sz="1800" b="1" i="1" kern="1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Bahnschrift Condensed" panose="020B0502040204020203" pitchFamily="34" charset="0"/>
                          <a:ea typeface="+mn-ea"/>
                          <a:cs typeface="+mn-cs"/>
                        </a:rPr>
                        <a:t>unité</a:t>
                      </a:r>
                      <a:r>
                        <a:rPr lang="nl-BE" sz="1800" b="1" i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Bahnschrift Condensed" panose="020B0502040204020203" pitchFamily="34" charset="0"/>
                          <a:ea typeface="+mn-ea"/>
                          <a:cs typeface="+mn-cs"/>
                        </a:rPr>
                        <a:t>.</a:t>
                      </a:r>
                      <a:endParaRPr lang="nl-BE" sz="1800" b="1" i="1" kern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Bahnschrift Condensed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800" b="1" i="1" dirty="0" smtClean="0">
                          <a:latin typeface="Bahnschrift Condensed" panose="020B0502040204020203" pitchFamily="34" charset="0"/>
                        </a:rPr>
                        <a:t>Discretie / </a:t>
                      </a:r>
                      <a:r>
                        <a:rPr lang="nl-BE" sz="1800" b="1" i="1" dirty="0" err="1" smtClean="0">
                          <a:latin typeface="Bahnschrift Condensed" panose="020B0502040204020203" pitchFamily="34" charset="0"/>
                        </a:rPr>
                        <a:t>Discrétion</a:t>
                      </a:r>
                      <a:endParaRPr lang="nl-BE" sz="1800" b="1" i="1" dirty="0">
                        <a:latin typeface="Bahnschrift Condensed" panose="020B0502040204020203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8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Bahnschrift Condensed" panose="020B0502040204020203" pitchFamily="34" charset="0"/>
                        </a:rPr>
                        <a:t>Documenteren / </a:t>
                      </a:r>
                      <a:r>
                        <a:rPr lang="nl-BE" sz="1800" b="1" i="1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Bahnschrift Condensed" panose="020B0502040204020203" pitchFamily="34" charset="0"/>
                        </a:rPr>
                        <a:t>Documenter</a:t>
                      </a:r>
                      <a:endParaRPr lang="nl-BE" sz="1800" b="1" i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Bahnschrift Condensed" panose="020B0502040204020203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28676">
                <a:tc>
                  <a:txBody>
                    <a:bodyPr/>
                    <a:lstStyle/>
                    <a:p>
                      <a:r>
                        <a:rPr lang="nl-BE" sz="1800" b="1" dirty="0" smtClean="0">
                          <a:solidFill>
                            <a:srgbClr val="FF0000"/>
                          </a:solidFill>
                          <a:latin typeface="Bahnschrift Condensed" panose="020B0502040204020203" pitchFamily="34" charset="0"/>
                        </a:rPr>
                        <a:t>Bijhouden / </a:t>
                      </a:r>
                      <a:r>
                        <a:rPr lang="nl-BE" sz="1800" b="1" i="1" dirty="0" err="1" smtClean="0">
                          <a:solidFill>
                            <a:srgbClr val="FF0000"/>
                          </a:solidFill>
                          <a:latin typeface="Bahnschrift Condensed" panose="020B0502040204020203" pitchFamily="34" charset="0"/>
                        </a:rPr>
                        <a:t>Garder</a:t>
                      </a:r>
                      <a:endParaRPr lang="nl-BE" sz="1800" b="1" i="1" dirty="0">
                        <a:solidFill>
                          <a:srgbClr val="FF0000"/>
                        </a:solidFill>
                        <a:latin typeface="Bahnschrift Condensed" panose="020B0502040204020203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800" b="1" i="1" dirty="0" smtClean="0">
                          <a:solidFill>
                            <a:srgbClr val="7030A0"/>
                          </a:solidFill>
                          <a:latin typeface="Bahnschrift Condensed" panose="020B0502040204020203" pitchFamily="34" charset="0"/>
                        </a:rPr>
                        <a:t>Algemeen belang / </a:t>
                      </a:r>
                      <a:r>
                        <a:rPr lang="nl-BE" sz="1800" b="1" i="1" dirty="0" err="1" smtClean="0">
                          <a:solidFill>
                            <a:srgbClr val="7030A0"/>
                          </a:solidFill>
                          <a:latin typeface="Bahnschrift Condensed" panose="020B0502040204020203" pitchFamily="34" charset="0"/>
                        </a:rPr>
                        <a:t>Intérêt</a:t>
                      </a:r>
                      <a:r>
                        <a:rPr lang="nl-BE" sz="1800" b="1" i="1" dirty="0" smtClean="0">
                          <a:solidFill>
                            <a:srgbClr val="7030A0"/>
                          </a:solidFill>
                          <a:latin typeface="Bahnschrift Condensed" panose="020B0502040204020203" pitchFamily="34" charset="0"/>
                        </a:rPr>
                        <a:t> </a:t>
                      </a:r>
                      <a:r>
                        <a:rPr lang="nl-BE" sz="1800" b="1" i="1" dirty="0" err="1" smtClean="0">
                          <a:solidFill>
                            <a:srgbClr val="7030A0"/>
                          </a:solidFill>
                          <a:latin typeface="Bahnschrift Condensed" panose="020B0502040204020203" pitchFamily="34" charset="0"/>
                        </a:rPr>
                        <a:t>publique</a:t>
                      </a:r>
                      <a:endParaRPr lang="nl-BE" sz="1800" b="1" i="1" dirty="0">
                        <a:solidFill>
                          <a:srgbClr val="7030A0"/>
                        </a:solidFill>
                        <a:latin typeface="Bahnschrift Condensed" panose="020B0502040204020203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800" b="1" dirty="0" smtClean="0">
                          <a:solidFill>
                            <a:srgbClr val="00B0F0"/>
                          </a:solidFill>
                          <a:latin typeface="Bahnschrift Condensed" panose="020B0502040204020203" pitchFamily="34" charset="0"/>
                        </a:rPr>
                        <a:t>Enkel wat</a:t>
                      </a:r>
                      <a:r>
                        <a:rPr lang="nl-BE" sz="1800" b="1" baseline="0" dirty="0" smtClean="0">
                          <a:solidFill>
                            <a:srgbClr val="00B0F0"/>
                          </a:solidFill>
                          <a:latin typeface="Bahnschrift Condensed" panose="020B0502040204020203" pitchFamily="34" charset="0"/>
                        </a:rPr>
                        <a:t> nodig is / </a:t>
                      </a:r>
                      <a:r>
                        <a:rPr lang="nl-BE" sz="1800" b="1" i="1" baseline="0" dirty="0" err="1" smtClean="0">
                          <a:solidFill>
                            <a:srgbClr val="00B0F0"/>
                          </a:solidFill>
                          <a:latin typeface="Bahnschrift Condensed" panose="020B0502040204020203" pitchFamily="34" charset="0"/>
                        </a:rPr>
                        <a:t>Seulement</a:t>
                      </a:r>
                      <a:r>
                        <a:rPr lang="nl-BE" sz="1800" b="1" i="1" baseline="0" dirty="0" smtClean="0">
                          <a:solidFill>
                            <a:srgbClr val="00B0F0"/>
                          </a:solidFill>
                          <a:latin typeface="Bahnschrift Condensed" panose="020B0502040204020203" pitchFamily="34" charset="0"/>
                        </a:rPr>
                        <a:t> </a:t>
                      </a:r>
                      <a:r>
                        <a:rPr lang="nl-BE" sz="1800" b="1" i="1" baseline="0" dirty="0" err="1" smtClean="0">
                          <a:solidFill>
                            <a:srgbClr val="00B0F0"/>
                          </a:solidFill>
                          <a:latin typeface="Bahnschrift Condensed" panose="020B0502040204020203" pitchFamily="34" charset="0"/>
                        </a:rPr>
                        <a:t>qui</a:t>
                      </a:r>
                      <a:r>
                        <a:rPr lang="nl-BE" sz="1800" b="1" i="1" baseline="0" dirty="0" smtClean="0">
                          <a:solidFill>
                            <a:srgbClr val="00B0F0"/>
                          </a:solidFill>
                          <a:latin typeface="Bahnschrift Condensed" panose="020B0502040204020203" pitchFamily="34" charset="0"/>
                        </a:rPr>
                        <a:t> </a:t>
                      </a:r>
                      <a:r>
                        <a:rPr lang="nl-BE" sz="1800" b="1" i="1" baseline="0" dirty="0" err="1" smtClean="0">
                          <a:solidFill>
                            <a:srgbClr val="00B0F0"/>
                          </a:solidFill>
                          <a:latin typeface="Bahnschrift Condensed" panose="020B0502040204020203" pitchFamily="34" charset="0"/>
                        </a:rPr>
                        <a:t>est</a:t>
                      </a:r>
                      <a:r>
                        <a:rPr lang="nl-BE" sz="1800" b="1" i="1" baseline="0" dirty="0" smtClean="0">
                          <a:solidFill>
                            <a:srgbClr val="00B0F0"/>
                          </a:solidFill>
                          <a:latin typeface="Bahnschrift Condensed" panose="020B0502040204020203" pitchFamily="34" charset="0"/>
                        </a:rPr>
                        <a:t> nécessaire</a:t>
                      </a:r>
                      <a:endParaRPr lang="nl-BE" sz="1800" b="1" i="1" dirty="0">
                        <a:solidFill>
                          <a:srgbClr val="00B0F0"/>
                        </a:solidFill>
                        <a:latin typeface="Bahnschrift Condensed" panose="020B0502040204020203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Tekstvak 5"/>
          <p:cNvSpPr txBox="1"/>
          <p:nvPr/>
        </p:nvSpPr>
        <p:spPr>
          <a:xfrm>
            <a:off x="356450" y="116632"/>
            <a:ext cx="46603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2000" i="1" dirty="0" smtClean="0">
                <a:solidFill>
                  <a:srgbClr val="776ABB"/>
                </a:solidFill>
                <a:latin typeface="+mj-lt"/>
                <a:ea typeface="+mj-ea"/>
                <a:cs typeface="+mj-cs"/>
              </a:rPr>
              <a:t>Oefening 1: Oplossing / </a:t>
            </a:r>
            <a:r>
              <a:rPr lang="nl-BE" sz="2000" i="1" dirty="0" err="1" smtClean="0">
                <a:solidFill>
                  <a:srgbClr val="776ABB"/>
                </a:solidFill>
                <a:latin typeface="+mj-lt"/>
                <a:ea typeface="+mj-ea"/>
                <a:cs typeface="+mj-cs"/>
              </a:rPr>
              <a:t>Exercice</a:t>
            </a:r>
            <a:r>
              <a:rPr lang="nl-BE" sz="2000" i="1" dirty="0" smtClean="0">
                <a:solidFill>
                  <a:srgbClr val="776ABB"/>
                </a:solidFill>
                <a:latin typeface="+mj-lt"/>
                <a:ea typeface="+mj-ea"/>
                <a:cs typeface="+mj-cs"/>
              </a:rPr>
              <a:t> 1: Solution</a:t>
            </a:r>
            <a:endParaRPr lang="nl-BE" sz="2000" i="1" dirty="0">
              <a:solidFill>
                <a:srgbClr val="776ABB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579120" y="5311140"/>
            <a:ext cx="8564880" cy="154686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BE" sz="1500" b="1" dirty="0" smtClean="0">
                <a:solidFill>
                  <a:schemeClr val="accent6">
                    <a:lumMod val="75000"/>
                  </a:schemeClr>
                </a:solidFill>
                <a:latin typeface="Bahnschrift Condensed" panose="020B0502040204020203" pitchFamily="34" charset="0"/>
              </a:rPr>
              <a:t>Verantwoordingsplicht / </a:t>
            </a:r>
            <a:r>
              <a:rPr lang="nl-BE" sz="1500" b="1" i="1" dirty="0" err="1" smtClean="0">
                <a:solidFill>
                  <a:schemeClr val="accent6">
                    <a:lumMod val="75000"/>
                  </a:schemeClr>
                </a:solidFill>
                <a:latin typeface="Bahnschrift Condensed" panose="020B0502040204020203" pitchFamily="34" charset="0"/>
              </a:rPr>
              <a:t>Responsabilité</a:t>
            </a:r>
            <a:r>
              <a:rPr lang="nl-BE" sz="1500" b="1" dirty="0" smtClean="0">
                <a:solidFill>
                  <a:schemeClr val="accent6">
                    <a:lumMod val="75000"/>
                  </a:schemeClr>
                </a:solidFill>
                <a:latin typeface="Bahnschrift Condensed" panose="020B0502040204020203" pitchFamily="34" charset="0"/>
              </a:rPr>
              <a:t>			</a:t>
            </a:r>
            <a:r>
              <a:rPr lang="nl-BE" sz="1500" b="1" dirty="0" smtClean="0">
                <a:solidFill>
                  <a:srgbClr val="FF0000"/>
                </a:solidFill>
                <a:latin typeface="Bahnschrift Condensed" panose="020B0502040204020203" pitchFamily="34" charset="0"/>
              </a:rPr>
              <a:t>Opslagbeperking / </a:t>
            </a:r>
            <a:r>
              <a:rPr lang="nl-BE" sz="1500" b="1" i="1" dirty="0" err="1" smtClean="0">
                <a:solidFill>
                  <a:srgbClr val="FF0000"/>
                </a:solidFill>
                <a:latin typeface="Bahnschrift Condensed" panose="020B0502040204020203" pitchFamily="34" charset="0"/>
              </a:rPr>
              <a:t>Limitation</a:t>
            </a:r>
            <a:r>
              <a:rPr lang="nl-BE" sz="1500" b="1" i="1" dirty="0" smtClean="0">
                <a:solidFill>
                  <a:srgbClr val="FF0000"/>
                </a:solidFill>
                <a:latin typeface="Bahnschrift Condensed" panose="020B0502040204020203" pitchFamily="34" charset="0"/>
              </a:rPr>
              <a:t> à la </a:t>
            </a:r>
            <a:r>
              <a:rPr lang="nl-BE" sz="1500" b="1" i="1" dirty="0" err="1" smtClean="0">
                <a:solidFill>
                  <a:srgbClr val="FF0000"/>
                </a:solidFill>
                <a:latin typeface="Bahnschrift Condensed" panose="020B0502040204020203" pitchFamily="34" charset="0"/>
              </a:rPr>
              <a:t>conservation</a:t>
            </a:r>
            <a:r>
              <a:rPr lang="nl-BE" sz="1500" b="1" dirty="0" smtClean="0">
                <a:solidFill>
                  <a:srgbClr val="FF0000"/>
                </a:solidFill>
                <a:latin typeface="Bahnschrift Condensed" panose="020B0502040204020203" pitchFamily="34" charset="0"/>
              </a:rPr>
              <a:t/>
            </a:r>
            <a:br>
              <a:rPr lang="nl-BE" sz="1500" b="1" dirty="0" smtClean="0">
                <a:solidFill>
                  <a:srgbClr val="FF0000"/>
                </a:solidFill>
                <a:latin typeface="Bahnschrift Condensed" panose="020B0502040204020203" pitchFamily="34" charset="0"/>
              </a:rPr>
            </a:br>
            <a:r>
              <a:rPr lang="nl-BE" sz="1500" b="1" dirty="0" smtClean="0">
                <a:latin typeface="Bahnschrift Condensed" panose="020B0502040204020203" pitchFamily="34" charset="0"/>
              </a:rPr>
              <a:t>Vertrouwelijkheid / </a:t>
            </a:r>
            <a:r>
              <a:rPr lang="nl-BE" sz="1500" b="1" i="1" dirty="0" err="1" smtClean="0">
                <a:latin typeface="Bahnschrift Condensed" panose="020B0502040204020203" pitchFamily="34" charset="0"/>
              </a:rPr>
              <a:t>Confidentialité</a:t>
            </a:r>
            <a:r>
              <a:rPr lang="nl-BE" sz="1500" b="1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 </a:t>
            </a:r>
            <a:r>
              <a:rPr lang="nl-BE" sz="1500" b="1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			</a:t>
            </a:r>
            <a:r>
              <a:rPr lang="nl-BE" sz="1500" b="1" dirty="0" smtClean="0">
                <a:solidFill>
                  <a:srgbClr val="002060"/>
                </a:solidFill>
                <a:latin typeface="Bahnschrift Condensed" panose="020B0502040204020203" pitchFamily="34" charset="0"/>
              </a:rPr>
              <a:t>Transparantie </a:t>
            </a:r>
            <a:r>
              <a:rPr lang="nl-BE" sz="1500" b="1" dirty="0">
                <a:solidFill>
                  <a:srgbClr val="002060"/>
                </a:solidFill>
                <a:latin typeface="Bahnschrift Condensed" panose="020B0502040204020203" pitchFamily="34" charset="0"/>
              </a:rPr>
              <a:t>/ </a:t>
            </a:r>
            <a:r>
              <a:rPr lang="nl-BE" sz="1500" b="1" i="1" dirty="0" err="1">
                <a:solidFill>
                  <a:srgbClr val="002060"/>
                </a:solidFill>
                <a:latin typeface="Bahnschrift Condensed" panose="020B0502040204020203" pitchFamily="34" charset="0"/>
              </a:rPr>
              <a:t>Transparence</a:t>
            </a:r>
            <a:r>
              <a:rPr lang="nl-BE" sz="1500" b="1" dirty="0">
                <a:solidFill>
                  <a:srgbClr val="002060"/>
                </a:solidFill>
                <a:latin typeface="Bahnschrift Condensed" panose="020B0502040204020203" pitchFamily="34" charset="0"/>
              </a:rPr>
              <a:t> </a:t>
            </a:r>
            <a:r>
              <a:rPr lang="nl-BE" sz="1500" b="1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/>
            </a:r>
            <a:br>
              <a:rPr lang="nl-BE" sz="1500" b="1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</a:br>
            <a:r>
              <a:rPr lang="nl-BE" sz="1500" b="1" dirty="0" smtClean="0">
                <a:solidFill>
                  <a:srgbClr val="7030A0"/>
                </a:solidFill>
                <a:latin typeface="Bahnschrift Condensed" panose="020B0502040204020203" pitchFamily="34" charset="0"/>
              </a:rPr>
              <a:t>Rechtmatigheid / </a:t>
            </a:r>
            <a:r>
              <a:rPr lang="nl-BE" sz="1500" b="1" i="1" dirty="0" err="1" smtClean="0">
                <a:solidFill>
                  <a:srgbClr val="7030A0"/>
                </a:solidFill>
                <a:latin typeface="Bahnschrift Condensed" panose="020B0502040204020203" pitchFamily="34" charset="0"/>
              </a:rPr>
              <a:t>Licéité</a:t>
            </a:r>
            <a:r>
              <a:rPr lang="nl-BE" sz="1500" b="1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				</a:t>
            </a:r>
            <a:r>
              <a:rPr lang="nl-BE" sz="1500" b="1" dirty="0" smtClean="0">
                <a:solidFill>
                  <a:schemeClr val="accent2">
                    <a:lumMod val="50000"/>
                  </a:schemeClr>
                </a:solidFill>
                <a:latin typeface="Bahnschrift Condensed" panose="020B0502040204020203" pitchFamily="34" charset="0"/>
              </a:rPr>
              <a:t>Doelbinding / </a:t>
            </a:r>
            <a:r>
              <a:rPr lang="nl-BE" sz="1500" b="1" i="1" dirty="0" err="1" smtClean="0">
                <a:solidFill>
                  <a:schemeClr val="accent2">
                    <a:lumMod val="50000"/>
                  </a:schemeClr>
                </a:solidFill>
                <a:latin typeface="Bahnschrift Condensed" panose="020B0502040204020203" pitchFamily="34" charset="0"/>
              </a:rPr>
              <a:t>Limitation</a:t>
            </a:r>
            <a:r>
              <a:rPr lang="nl-BE" sz="1500" b="1" i="1" dirty="0" smtClean="0">
                <a:solidFill>
                  <a:schemeClr val="accent2">
                    <a:lumMod val="50000"/>
                  </a:schemeClr>
                </a:solidFill>
                <a:latin typeface="Bahnschrift Condensed" panose="020B0502040204020203" pitchFamily="34" charset="0"/>
              </a:rPr>
              <a:t> des </a:t>
            </a:r>
            <a:r>
              <a:rPr lang="nl-BE" sz="1500" b="1" i="1" dirty="0" err="1" smtClean="0">
                <a:solidFill>
                  <a:schemeClr val="accent2">
                    <a:lumMod val="50000"/>
                  </a:schemeClr>
                </a:solidFill>
                <a:latin typeface="Bahnschrift Condensed" panose="020B0502040204020203" pitchFamily="34" charset="0"/>
              </a:rPr>
              <a:t>finalités</a:t>
            </a:r>
            <a:r>
              <a:rPr lang="nl-BE" sz="1500" b="1" dirty="0" smtClean="0">
                <a:solidFill>
                  <a:srgbClr val="FFFF00"/>
                </a:solidFill>
                <a:latin typeface="Bahnschrift Condensed" panose="020B0502040204020203" pitchFamily="34" charset="0"/>
              </a:rPr>
              <a:t>	</a:t>
            </a:r>
            <a:r>
              <a:rPr lang="nl-BE" sz="1500" b="1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/>
            </a:r>
            <a:br>
              <a:rPr lang="nl-BE" sz="1500" b="1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</a:br>
            <a:r>
              <a:rPr lang="nl-BE" sz="1500" b="1" dirty="0" smtClean="0">
                <a:solidFill>
                  <a:srgbClr val="00B0F0"/>
                </a:solidFill>
                <a:latin typeface="Bahnschrift Condensed" panose="020B0502040204020203" pitchFamily="34" charset="0"/>
              </a:rPr>
              <a:t>Minimale gegevensverwerking / </a:t>
            </a:r>
            <a:r>
              <a:rPr lang="nl-BE" sz="1500" b="1" i="1" dirty="0" err="1" smtClean="0">
                <a:solidFill>
                  <a:srgbClr val="00B0F0"/>
                </a:solidFill>
                <a:latin typeface="Bahnschrift Condensed" panose="020B0502040204020203" pitchFamily="34" charset="0"/>
              </a:rPr>
              <a:t>Minimisation</a:t>
            </a:r>
            <a:r>
              <a:rPr lang="nl-BE" sz="1500" b="1" i="1" dirty="0" smtClean="0">
                <a:solidFill>
                  <a:srgbClr val="00B0F0"/>
                </a:solidFill>
                <a:latin typeface="Bahnschrift Condensed" panose="020B0502040204020203" pitchFamily="34" charset="0"/>
              </a:rPr>
              <a:t> des </a:t>
            </a:r>
            <a:r>
              <a:rPr lang="nl-BE" sz="1500" b="1" i="1" dirty="0" err="1" smtClean="0">
                <a:solidFill>
                  <a:srgbClr val="00B0F0"/>
                </a:solidFill>
                <a:latin typeface="Bahnschrift Condensed" panose="020B0502040204020203" pitchFamily="34" charset="0"/>
              </a:rPr>
              <a:t>données</a:t>
            </a:r>
            <a:r>
              <a:rPr lang="nl-BE" sz="1500" b="1" dirty="0" smtClean="0">
                <a:solidFill>
                  <a:srgbClr val="00B0F0"/>
                </a:solidFill>
                <a:latin typeface="Bahnschrift Condensed" panose="020B0502040204020203" pitchFamily="34" charset="0"/>
              </a:rPr>
              <a:t>	</a:t>
            </a:r>
            <a:r>
              <a:rPr lang="nl-BE" sz="1500" b="1" dirty="0" smtClean="0">
                <a:solidFill>
                  <a:srgbClr val="0070C0"/>
                </a:solidFill>
                <a:latin typeface="Bahnschrift Condensed" panose="020B0502040204020203" pitchFamily="34" charset="0"/>
              </a:rPr>
              <a:t>	</a:t>
            </a:r>
            <a:r>
              <a:rPr lang="nl-BE" sz="1500" b="1" dirty="0" smtClean="0">
                <a:solidFill>
                  <a:srgbClr val="00B050"/>
                </a:solidFill>
                <a:latin typeface="Bahnschrift Condensed" panose="020B0502040204020203" pitchFamily="34" charset="0"/>
              </a:rPr>
              <a:t>Juistheid / </a:t>
            </a:r>
            <a:r>
              <a:rPr lang="nl-BE" sz="1500" b="1" i="1" dirty="0" err="1" smtClean="0">
                <a:solidFill>
                  <a:srgbClr val="00B050"/>
                </a:solidFill>
                <a:latin typeface="Bahnschrift Condensed" panose="020B0502040204020203" pitchFamily="34" charset="0"/>
              </a:rPr>
              <a:t>Exactitude</a:t>
            </a:r>
            <a:endParaRPr lang="nl-BE" sz="1500" b="1" i="1" dirty="0">
              <a:solidFill>
                <a:srgbClr val="FFFF00"/>
              </a:solidFill>
              <a:latin typeface="Bahnschrift Condensed" panose="020B0502040204020203" pitchFamily="34" charset="0"/>
            </a:endParaRPr>
          </a:p>
          <a:p>
            <a:pPr marL="0" indent="0">
              <a:buNone/>
            </a:pPr>
            <a:r>
              <a:rPr lang="nl-BE" sz="1500" b="1" dirty="0">
                <a:solidFill>
                  <a:srgbClr val="FFFF00"/>
                </a:solidFill>
                <a:latin typeface="Bahnschrift Condensed" panose="020B0502040204020203" pitchFamily="34" charset="0"/>
              </a:rPr>
              <a:t/>
            </a:r>
            <a:br>
              <a:rPr lang="nl-BE" sz="1500" b="1" dirty="0">
                <a:solidFill>
                  <a:srgbClr val="FFFF00"/>
                </a:solidFill>
                <a:latin typeface="Bahnschrift Condensed" panose="020B0502040204020203" pitchFamily="34" charset="0"/>
              </a:rPr>
            </a:br>
            <a:r>
              <a:rPr lang="nl-BE" sz="1500" b="1" dirty="0">
                <a:solidFill>
                  <a:srgbClr val="FFFF00"/>
                </a:solidFill>
                <a:latin typeface="Bahnschrift Condensed" panose="020B0502040204020203" pitchFamily="34" charset="0"/>
              </a:rPr>
              <a:t/>
            </a:r>
            <a:br>
              <a:rPr lang="nl-BE" sz="1500" b="1" dirty="0">
                <a:solidFill>
                  <a:srgbClr val="FFFF00"/>
                </a:solidFill>
                <a:latin typeface="Bahnschrift Condensed" panose="020B0502040204020203" pitchFamily="34" charset="0"/>
              </a:rPr>
            </a:br>
            <a:r>
              <a:rPr lang="nl-BE" sz="1500" b="1" dirty="0">
                <a:solidFill>
                  <a:srgbClr val="FFFF00"/>
                </a:solidFill>
                <a:latin typeface="Bahnschrift Condensed" panose="020B0502040204020203" pitchFamily="34" charset="0"/>
              </a:rPr>
              <a:t/>
            </a:r>
            <a:br>
              <a:rPr lang="nl-BE" sz="1500" b="1" dirty="0">
                <a:solidFill>
                  <a:srgbClr val="FFFF00"/>
                </a:solidFill>
                <a:latin typeface="Bahnschrift Condensed" panose="020B0502040204020203" pitchFamily="34" charset="0"/>
              </a:rPr>
            </a:br>
            <a:endParaRPr lang="nl-BE" sz="1800" dirty="0"/>
          </a:p>
        </p:txBody>
      </p:sp>
    </p:spTree>
    <p:extLst>
      <p:ext uri="{BB962C8B-B14F-4D97-AF65-F5344CB8AC3E}">
        <p14:creationId xmlns:p14="http://schemas.microsoft.com/office/powerpoint/2010/main" val="18121810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772816"/>
            <a:ext cx="8311952" cy="4853136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AutoNum type="alphaUcPeriod"/>
            </a:pPr>
            <a:r>
              <a:rPr lang="nl-BE" dirty="0" smtClean="0"/>
              <a:t>De </a:t>
            </a:r>
            <a:r>
              <a:rPr lang="nl-BE" dirty="0" smtClean="0">
                <a:solidFill>
                  <a:srgbClr val="829239"/>
                </a:solidFill>
              </a:rPr>
              <a:t>dienst xx </a:t>
            </a:r>
            <a:r>
              <a:rPr lang="nl-BE" dirty="0" smtClean="0"/>
              <a:t>herziet </a:t>
            </a:r>
            <a:r>
              <a:rPr lang="nl-BE" dirty="0" smtClean="0">
                <a:solidFill>
                  <a:srgbClr val="829239"/>
                </a:solidFill>
              </a:rPr>
              <a:t>3-maandelijks </a:t>
            </a:r>
            <a:r>
              <a:rPr lang="nl-BE" dirty="0" smtClean="0"/>
              <a:t>de lijst met contactenpersonen van andere organisaties of stakeholders. </a:t>
            </a:r>
          </a:p>
          <a:p>
            <a:pPr marL="514350" indent="-514350">
              <a:buAutoNum type="alphaUcPeriod"/>
            </a:pPr>
            <a:r>
              <a:rPr lang="nl-BE" dirty="0" smtClean="0"/>
              <a:t>Als een tussenpersoon ons contacteert in naam van een </a:t>
            </a:r>
            <a:r>
              <a:rPr lang="nl-BE" dirty="0" smtClean="0">
                <a:solidFill>
                  <a:srgbClr val="829239"/>
                </a:solidFill>
              </a:rPr>
              <a:t>burger/klant</a:t>
            </a:r>
            <a:r>
              <a:rPr lang="nl-BE" dirty="0" smtClean="0"/>
              <a:t>, moeten we zeker zijn dat deze effectief handelt in naam van die </a:t>
            </a:r>
            <a:r>
              <a:rPr lang="nl-BE" dirty="0" smtClean="0">
                <a:solidFill>
                  <a:srgbClr val="829239"/>
                </a:solidFill>
              </a:rPr>
              <a:t>burger/klant. </a:t>
            </a:r>
          </a:p>
          <a:p>
            <a:pPr marL="514350" indent="-514350">
              <a:buAutoNum type="alphaUcPeriod"/>
            </a:pPr>
            <a:r>
              <a:rPr lang="nl-BE" dirty="0" smtClean="0"/>
              <a:t>De contactgegevens die wij krijgen van een </a:t>
            </a:r>
            <a:r>
              <a:rPr lang="nl-BE" dirty="0" smtClean="0">
                <a:solidFill>
                  <a:srgbClr val="829239"/>
                </a:solidFill>
              </a:rPr>
              <a:t>burger/klant</a:t>
            </a:r>
            <a:r>
              <a:rPr lang="nl-BE" dirty="0" smtClean="0"/>
              <a:t> mogen wij niet (zomaar) doorgeven aan een commerciële organisatie zodat zij hen reclame kunnen sturen. </a:t>
            </a:r>
          </a:p>
          <a:p>
            <a:pPr marL="514350" indent="-514350">
              <a:buAutoNum type="alphaUcPeriod"/>
            </a:pPr>
            <a:r>
              <a:rPr lang="nl-BE" dirty="0" smtClean="0"/>
              <a:t>Op basis van de arbeidsovereenkomst kan de </a:t>
            </a:r>
            <a:r>
              <a:rPr lang="nl-BE" dirty="0" smtClean="0">
                <a:solidFill>
                  <a:srgbClr val="829239"/>
                </a:solidFill>
              </a:rPr>
              <a:t>xx (organisatie) </a:t>
            </a:r>
            <a:r>
              <a:rPr lang="nl-BE" dirty="0" smtClean="0"/>
              <a:t>aan diens medewerkers hun rekeningnummer vragen zodat het loon elke maand kan worden gestort. </a:t>
            </a:r>
          </a:p>
          <a:p>
            <a:pPr marL="514350" indent="-514350">
              <a:buAutoNum type="alphaUcPeriod"/>
            </a:pPr>
            <a:r>
              <a:rPr lang="nl-BE" dirty="0" smtClean="0"/>
              <a:t>Onze organisatie zorgt via o.a. documenten zoals het register van verwerkingsactiviteiten dat het kan aantonen dat ze handelen conform de AVG. 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39552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BE" dirty="0">
                <a:solidFill>
                  <a:srgbClr val="4E4387"/>
                </a:solidFill>
              </a:rPr>
              <a:t>2</a:t>
            </a:r>
            <a:r>
              <a:rPr lang="nl-BE" dirty="0" smtClean="0">
                <a:solidFill>
                  <a:srgbClr val="4E4387"/>
                </a:solidFill>
              </a:rPr>
              <a:t>. Principes / </a:t>
            </a:r>
            <a:r>
              <a:rPr lang="nl-BE" i="1" dirty="0" smtClean="0">
                <a:solidFill>
                  <a:srgbClr val="4E4387"/>
                </a:solidFill>
              </a:rPr>
              <a:t>Principes</a:t>
            </a:r>
            <a:endParaRPr lang="en-US" i="1" dirty="0">
              <a:solidFill>
                <a:srgbClr val="4E4387"/>
              </a:solidFill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611560" y="1064930"/>
            <a:ext cx="589039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2000" i="1" dirty="0" smtClean="0">
                <a:solidFill>
                  <a:srgbClr val="776ABB"/>
                </a:solidFill>
                <a:latin typeface="+mj-lt"/>
                <a:ea typeface="+mj-ea"/>
                <a:cs typeface="+mj-cs"/>
              </a:rPr>
              <a:t>Oefening 2: Plaats het juiste principe bij het voorbeeld. </a:t>
            </a:r>
            <a:br>
              <a:rPr lang="nl-BE" sz="2000" i="1" dirty="0" smtClean="0">
                <a:solidFill>
                  <a:srgbClr val="776ABB"/>
                </a:solidFill>
                <a:latin typeface="+mj-lt"/>
                <a:ea typeface="+mj-ea"/>
                <a:cs typeface="+mj-cs"/>
              </a:rPr>
            </a:br>
            <a:endParaRPr lang="nl-BE" sz="2000" i="1" dirty="0">
              <a:solidFill>
                <a:srgbClr val="776ABB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731424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1356</TotalTime>
  <Words>1245</Words>
  <Application>Microsoft Office PowerPoint</Application>
  <PresentationFormat>On-screen Show (4:3)</PresentationFormat>
  <Paragraphs>135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Bahnschrift Condensed</vt:lpstr>
      <vt:lpstr>Calibri</vt:lpstr>
      <vt:lpstr>Wingdings</vt:lpstr>
      <vt:lpstr>Office Theme</vt:lpstr>
      <vt:lpstr>Informatiesessie  Session d’information </vt:lpstr>
      <vt:lpstr>Inhoud van de presentatie Contenu de la présentation</vt:lpstr>
      <vt:lpstr>1. AVG ? / RGPD ? </vt:lpstr>
      <vt:lpstr>1. AVG ? / RGPD ? </vt:lpstr>
      <vt:lpstr>2. Principes / Principes</vt:lpstr>
      <vt:lpstr>2. Principes / Principes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3. Vragen? Opmerkingen? 3. Questions ? Commentaires ?</vt:lpstr>
      <vt:lpstr>Bedankt voor jullie aandacht! Merci pour votre attention!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Jolien Ghyselinck</dc:creator>
  <cp:lastModifiedBy>Boulerhcha Sarah</cp:lastModifiedBy>
  <cp:revision>235</cp:revision>
  <cp:lastPrinted>2019-05-10T07:52:14Z</cp:lastPrinted>
  <dcterms:created xsi:type="dcterms:W3CDTF">2019-04-11T12:27:45Z</dcterms:created>
  <dcterms:modified xsi:type="dcterms:W3CDTF">2020-10-14T10:32:20Z</dcterms:modified>
</cp:coreProperties>
</file>